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68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pos="4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F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544" y="132"/>
      </p:cViewPr>
      <p:guideLst>
        <p:guide orient="horz" pos="504"/>
        <p:guide pos="597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B224E2-FB1C-DAF4-36B7-DCED6D56B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714" y="6485428"/>
            <a:ext cx="3086100" cy="23604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59DCCE6-F482-3101-67A1-ED11A2AAAA5A}"/>
              </a:ext>
            </a:extLst>
          </p:cNvPr>
          <p:cNvCxnSpPr/>
          <p:nvPr userDrawn="1"/>
        </p:nvCxnSpPr>
        <p:spPr>
          <a:xfrm flipV="1">
            <a:off x="323528" y="7447"/>
            <a:ext cx="0" cy="6850553"/>
          </a:xfrm>
          <a:prstGeom prst="line">
            <a:avLst/>
          </a:prstGeom>
          <a:ln>
            <a:solidFill>
              <a:srgbClr val="EE7F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Box 16">
            <a:extLst>
              <a:ext uri="{FF2B5EF4-FFF2-40B4-BE49-F238E27FC236}">
                <a16:creationId xmlns:a16="http://schemas.microsoft.com/office/drawing/2014/main" id="{19A7CCBC-715C-F3CF-A38B-A9F7738CE7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" y="6556924"/>
            <a:ext cx="323528" cy="1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750" baseline="3000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C4C50DBA-7EB7-1EAD-8A8B-90F9635C5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21950" y="6561746"/>
            <a:ext cx="2016249" cy="11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endParaRPr lang="de-DE" sz="75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50000"/>
              </a:spcBef>
              <a:defRPr/>
            </a:pPr>
            <a:endParaRPr lang="de-DE" sz="750" baseline="0" dirty="0">
              <a:solidFill>
                <a:schemeClr val="bg2"/>
              </a:solidFill>
              <a:latin typeface="Arial" panose="020B0604020202020204" pitchFamily="34" charset="0"/>
              <a:ea typeface="Apex New Light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64CD0F-0413-BAFD-E008-79A6F3E0A1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086" y="122107"/>
            <a:ext cx="1104795" cy="570591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04B10F6B-816E-4AD8-4F47-DF3C5E3F500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85428"/>
            <a:ext cx="12192000" cy="0"/>
          </a:xfrm>
          <a:prstGeom prst="line">
            <a:avLst/>
          </a:prstGeom>
          <a:ln>
            <a:solidFill>
              <a:srgbClr val="EE7F01">
                <a:alpha val="90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1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41A0-A4C5-2391-5751-63DA0115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68C358-ABDB-7FD9-BE06-63A680F0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5175D9-E177-1C78-57B7-485CC1D8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4493E5-8AD0-41E4-618B-1D5251C4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680863-EA1C-4BB7-CFD1-E81A1B1F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43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A07724-6165-76C2-5A07-9043B7E5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CCC57C-AE46-1E92-E162-04CDEEE23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D075C-8FF4-E706-4E30-9D5424FF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A5A037-EFFA-39B2-9F4C-FAFF0A53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28E64E-091F-88C5-138C-D850E2CA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92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EC82-A473-E0F4-25A9-533429E7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9761A2-1CEC-9BBD-087F-16F34AD19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ECAA957-C3CC-7343-61EB-0146F70C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8E6F83-8C62-CAA9-5843-35DF26763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421C2A-9AA0-2874-8815-D3BA362C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24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EA344-7C8D-6DEC-9EDD-4CD642D08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1CB79-21E1-EDE3-8AA5-48E105B3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D2F70-460B-311C-C18F-95AD465C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1425D-AC8A-F9F9-2B11-584FF12F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D42097-1A19-E3A7-A589-ED5C756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06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AFE9-B90C-9A8D-F9A3-A62CF164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80C14-C274-851D-B945-E50017547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8775C0-5046-B5E3-CFF1-CC6A720D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79967C-B0C1-53AE-7BAD-EFAAFF67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CFBAFD-6B0C-2791-F255-1C71C79B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E6EF-2E72-CD20-7A7B-4C4E01B7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A60B4-646C-93E9-164C-8AFE7F6A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CC5F14-A02F-4B8B-83D0-580B21C23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3F8A682-2853-A03E-045C-5E3430DBC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BB546B-D113-84C2-E613-98045BA26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1EADF1-EA06-B78F-BC87-AEB721981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F58173-5560-C10E-B227-87FE9987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8449BF-6578-3B67-D42C-FDB77A2E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7D800E-6FB8-3245-FA03-C5991B46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2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26CE6-8F67-9A72-3527-BC81D41F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E665D7-492B-A36D-DF97-BF66936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DC26288-4F77-4E71-71D3-2D28664F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450E1C-3813-2A06-ACE6-1281A869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6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117653-0822-9F5A-C436-9C554CBAF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6F599F-13FB-FC37-8B60-39A0BE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1AB06F-6C1C-EDB1-1D86-6C59A3E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08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363E0-3E34-6FA0-7ACD-0AF4F111B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6592CF-72AB-79F3-275F-8A8CC7318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6C82FF-9B15-74DE-D00F-770E3B9BF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D8E19BD-BA1C-C419-E5D8-0ACFE593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EA23E6-99F9-2714-B456-FA2846F2B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F2A217-08F2-0257-FEBB-4501E0DC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91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48AF-DF58-AA5F-E317-A2638CE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7869CA-ED0C-4625-E5DB-D07975F58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EA8545-8584-0215-E095-422677DD9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E041FC-A441-AE91-9AB5-5796FF4C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FB08D9-98E4-1310-333B-B56888EA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D11ED2-8AB2-F7FA-97DE-C782A62A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0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40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mp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hyperlink" Target="https://wiki.cpr-robots.com/index.php/IgusRobotControl-Release12-D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E0FF1773-B52C-4839-4A5E-07D8680F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B2DDFF77-CA69-BC34-A169-D06898B2C97B}"/>
              </a:ext>
            </a:extLst>
          </p:cNvPr>
          <p:cNvSpPr txBox="1">
            <a:spLocks/>
          </p:cNvSpPr>
          <p:nvPr/>
        </p:nvSpPr>
        <p:spPr>
          <a:xfrm>
            <a:off x="333742" y="4439595"/>
            <a:ext cx="90908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 1 – Block 4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D39EFB-F67B-7D3E-C9DF-F2BE8F326C23}"/>
              </a:ext>
            </a:extLst>
          </p:cNvPr>
          <p:cNvSpPr txBox="1"/>
          <p:nvPr/>
        </p:nvSpPr>
        <p:spPr>
          <a:xfrm>
            <a:off x="333742" y="5928429"/>
            <a:ext cx="624290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Projektierung und Support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C1C8803-1B7B-F609-5A11-023BAA11F5DF}"/>
              </a:ext>
            </a:extLst>
          </p:cNvPr>
          <p:cNvSpPr/>
          <p:nvPr/>
        </p:nvSpPr>
        <p:spPr>
          <a:xfrm>
            <a:off x="11532168" y="5641181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758A7A77-4025-875E-74A9-D7E00B524BDD}"/>
              </a:ext>
            </a:extLst>
          </p:cNvPr>
          <p:cNvSpPr/>
          <p:nvPr/>
        </p:nvSpPr>
        <p:spPr>
          <a:xfrm>
            <a:off x="11532168" y="6207918"/>
            <a:ext cx="466725" cy="466725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9A59A3B0-CA6D-70FA-8E35-9EC0FA3D8515}"/>
              </a:ext>
            </a:extLst>
          </p:cNvPr>
          <p:cNvSpPr/>
          <p:nvPr/>
        </p:nvSpPr>
        <p:spPr>
          <a:xfrm>
            <a:off x="11532168" y="5064919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14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A3CA88C-D2DB-E403-3943-99687F1213D4}"/>
              </a:ext>
            </a:extLst>
          </p:cNvPr>
          <p:cNvSpPr txBox="1">
            <a:spLocks/>
          </p:cNvSpPr>
          <p:nvPr/>
        </p:nvSpPr>
        <p:spPr>
          <a:xfrm>
            <a:off x="868837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Geeignete Anwendungen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395007F5-AEA3-17B8-4CED-B651074A45D4}"/>
              </a:ext>
            </a:extLst>
          </p:cNvPr>
          <p:cNvSpPr txBox="1">
            <a:spLocks/>
          </p:cNvSpPr>
          <p:nvPr/>
        </p:nvSpPr>
        <p:spPr>
          <a:xfrm>
            <a:off x="857173" y="1458483"/>
            <a:ext cx="1674217" cy="4367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80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Montage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BE290B4-9CBD-64EC-CFFD-EE025D9EAD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525"/>
          <a:stretch/>
        </p:blipFill>
        <p:spPr>
          <a:xfrm>
            <a:off x="4925383" y="2190496"/>
            <a:ext cx="4171173" cy="4229506"/>
          </a:xfrm>
          <a:prstGeom prst="rect">
            <a:avLst/>
          </a:prstGeom>
          <a:ln>
            <a:solidFill>
              <a:srgbClr val="ED7F00"/>
            </a:solidFill>
          </a:ln>
        </p:spPr>
      </p:pic>
      <p:pic>
        <p:nvPicPr>
          <p:cNvPr id="12" name="Grafik 11" descr="Ein Bild, das drinnen, Boden, Büro enthält.&#10;&#10;Automatisch generierte Beschreibung">
            <a:extLst>
              <a:ext uri="{FF2B5EF4-FFF2-40B4-BE49-F238E27FC236}">
                <a16:creationId xmlns:a16="http://schemas.microsoft.com/office/drawing/2014/main" id="{13B7C534-40FF-64EB-E76C-E2FBD55C1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18" y="4518094"/>
            <a:ext cx="3198823" cy="1901908"/>
          </a:xfrm>
          <a:prstGeom prst="rect">
            <a:avLst/>
          </a:prstGeom>
          <a:ln>
            <a:solidFill>
              <a:srgbClr val="ED7F00"/>
            </a:solidFill>
          </a:ln>
        </p:spPr>
      </p:pic>
      <p:pic>
        <p:nvPicPr>
          <p:cNvPr id="13" name="Grafik 12" descr="Ein Bild, das drinnen enthält.&#10;&#10;Automatisch generierte Beschreibung">
            <a:extLst>
              <a:ext uri="{FF2B5EF4-FFF2-40B4-BE49-F238E27FC236}">
                <a16:creationId xmlns:a16="http://schemas.microsoft.com/office/drawing/2014/main" id="{3D540A8A-E29B-2B39-EA98-47F50BBCA0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18" y="2190497"/>
            <a:ext cx="3198823" cy="1886251"/>
          </a:xfrm>
          <a:prstGeom prst="rect">
            <a:avLst/>
          </a:prstGeom>
          <a:ln>
            <a:solidFill>
              <a:srgbClr val="ED7F00"/>
            </a:solidFill>
          </a:ln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B9F510FE-7D70-AC54-7003-AFA964508AC0}"/>
              </a:ext>
            </a:extLst>
          </p:cNvPr>
          <p:cNvSpPr txBox="1"/>
          <p:nvPr/>
        </p:nvSpPr>
        <p:spPr>
          <a:xfrm>
            <a:off x="862655" y="1860594"/>
            <a:ext cx="24181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Montage von Energieketten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1CA0BA3-3E9F-22E3-3C55-08422629E38F}"/>
              </a:ext>
            </a:extLst>
          </p:cNvPr>
          <p:cNvSpPr txBox="1"/>
          <p:nvPr/>
        </p:nvSpPr>
        <p:spPr>
          <a:xfrm>
            <a:off x="862655" y="4146594"/>
            <a:ext cx="24181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Klebstoff auftragen</a:t>
            </a:r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7BCB6EC6-EF70-2F5C-5B42-EEF01C75A0F7}"/>
              </a:ext>
            </a:extLst>
          </p:cNvPr>
          <p:cNvSpPr txBox="1">
            <a:spLocks/>
          </p:cNvSpPr>
          <p:nvPr/>
        </p:nvSpPr>
        <p:spPr>
          <a:xfrm>
            <a:off x="4826121" y="1458483"/>
            <a:ext cx="2829966" cy="4367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8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Ausbildung und Lehre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D7D098E-0FA6-88D0-65DE-893068F7201A}"/>
              </a:ext>
            </a:extLst>
          </p:cNvPr>
          <p:cNvSpPr txBox="1"/>
          <p:nvPr/>
        </p:nvSpPr>
        <p:spPr>
          <a:xfrm>
            <a:off x="4817613" y="1860594"/>
            <a:ext cx="33123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Fachhochschulen, Berufskollegs</a:t>
            </a:r>
          </a:p>
        </p:txBody>
      </p:sp>
    </p:spTree>
    <p:extLst>
      <p:ext uri="{BB962C8B-B14F-4D97-AF65-F5344CB8AC3E}">
        <p14:creationId xmlns:p14="http://schemas.microsoft.com/office/powerpoint/2010/main" val="2273236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C7FC33F-4516-DF7F-59D5-82F29A8757C7}"/>
              </a:ext>
            </a:extLst>
          </p:cNvPr>
          <p:cNvSpPr txBox="1">
            <a:spLocks/>
          </p:cNvSpPr>
          <p:nvPr/>
        </p:nvSpPr>
        <p:spPr>
          <a:xfrm>
            <a:off x="868837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Geeignete Anwendungen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8B7B621-4EC4-1DEF-3FDC-8B4787B85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322" y="2274907"/>
            <a:ext cx="3052848" cy="1844060"/>
          </a:xfrm>
          <a:prstGeom prst="rect">
            <a:avLst/>
          </a:prstGeom>
          <a:ln>
            <a:solidFill>
              <a:srgbClr val="FFA500"/>
            </a:solidFill>
          </a:ln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378B726-6C01-AF56-DBE9-D13D9CFBEA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19" b="9418"/>
          <a:stretch/>
        </p:blipFill>
        <p:spPr>
          <a:xfrm>
            <a:off x="916611" y="4974352"/>
            <a:ext cx="2667003" cy="1359189"/>
          </a:xfrm>
          <a:prstGeom prst="rect">
            <a:avLst/>
          </a:prstGeom>
          <a:ln>
            <a:solidFill>
              <a:srgbClr val="FFA500"/>
            </a:solidFill>
          </a:ln>
        </p:spPr>
      </p:pic>
      <p:pic>
        <p:nvPicPr>
          <p:cNvPr id="14" name="Grafik 13" descr="Ein Bild, das Tisch, drinnen, Stuhl, Schreibtisch enthält.&#10;&#10;Automatisch generierte Beschreibung">
            <a:extLst>
              <a:ext uri="{FF2B5EF4-FFF2-40B4-BE49-F238E27FC236}">
                <a16:creationId xmlns:a16="http://schemas.microsoft.com/office/drawing/2014/main" id="{5999E409-FBC9-DF95-F43E-F4FE1278C5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498" y="4979778"/>
            <a:ext cx="2448272" cy="1409682"/>
          </a:xfrm>
          <a:prstGeom prst="rect">
            <a:avLst/>
          </a:prstGeom>
          <a:ln>
            <a:solidFill>
              <a:srgbClr val="FFA500"/>
            </a:solidFill>
          </a:ln>
        </p:spPr>
      </p:pic>
      <p:pic>
        <p:nvPicPr>
          <p:cNvPr id="15" name="Grafik 14" descr="Ein Bild, das drinnen, verschieden, Vielfalt, mehrere enthält.&#10;&#10;Automatisch generierte Beschreibung">
            <a:extLst>
              <a:ext uri="{FF2B5EF4-FFF2-40B4-BE49-F238E27FC236}">
                <a16:creationId xmlns:a16="http://schemas.microsoft.com/office/drawing/2014/main" id="{5159A665-D479-232C-2CF3-7A078A3481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8" r="4062"/>
          <a:stretch/>
        </p:blipFill>
        <p:spPr>
          <a:xfrm>
            <a:off x="5221718" y="2280160"/>
            <a:ext cx="2750449" cy="1844060"/>
          </a:xfrm>
          <a:prstGeom prst="rect">
            <a:avLst/>
          </a:prstGeom>
          <a:ln>
            <a:solidFill>
              <a:srgbClr val="FFA500"/>
            </a:solidFill>
          </a:ln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E5012FE7-011A-7856-9D29-4E97C1966477}"/>
              </a:ext>
            </a:extLst>
          </p:cNvPr>
          <p:cNvSpPr txBox="1">
            <a:spLocks/>
          </p:cNvSpPr>
          <p:nvPr/>
        </p:nvSpPr>
        <p:spPr>
          <a:xfrm>
            <a:off x="847310" y="1458483"/>
            <a:ext cx="3024336" cy="4367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8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Maschinenbeschickung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454CEE8-8297-46BE-F353-C10F3A762431}"/>
              </a:ext>
            </a:extLst>
          </p:cNvPr>
          <p:cNvSpPr txBox="1"/>
          <p:nvPr/>
        </p:nvSpPr>
        <p:spPr>
          <a:xfrm>
            <a:off x="847310" y="1772816"/>
            <a:ext cx="34509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Spritzgussmaschine: igus</a:t>
            </a:r>
            <a:r>
              <a:rPr lang="de-DE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Dr. Boy</a:t>
            </a:r>
          </a:p>
        </p:txBody>
      </p: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E3571F19-6968-7BEC-6424-8325AF6A15FE}"/>
              </a:ext>
            </a:extLst>
          </p:cNvPr>
          <p:cNvSpPr txBox="1">
            <a:spLocks/>
          </p:cNvSpPr>
          <p:nvPr/>
        </p:nvSpPr>
        <p:spPr>
          <a:xfrm>
            <a:off x="5144990" y="1458483"/>
            <a:ext cx="3024336" cy="4367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8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Qualitätssicherung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7AA284F8-183C-02C0-BA81-5C03AF76AEE3}"/>
              </a:ext>
            </a:extLst>
          </p:cNvPr>
          <p:cNvSpPr txBox="1"/>
          <p:nvPr/>
        </p:nvSpPr>
        <p:spPr>
          <a:xfrm>
            <a:off x="5144990" y="1772816"/>
            <a:ext cx="34509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Qualitätskontrolle eines Uhrmachers</a:t>
            </a:r>
          </a:p>
        </p:txBody>
      </p: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C47B109C-1401-5D09-F95B-48A1083D03A9}"/>
              </a:ext>
            </a:extLst>
          </p:cNvPr>
          <p:cNvSpPr txBox="1">
            <a:spLocks/>
          </p:cNvSpPr>
          <p:nvPr/>
        </p:nvSpPr>
        <p:spPr>
          <a:xfrm>
            <a:off x="847310" y="4300743"/>
            <a:ext cx="3600400" cy="4367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8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Fräsmaschine: igus</a:t>
            </a:r>
            <a:r>
              <a:rPr lang="de-DE" sz="1800" baseline="300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de-DE" sz="18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mit Fanuc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1D754F7-CABA-2986-6601-5C21E27D4FDE}"/>
              </a:ext>
            </a:extLst>
          </p:cNvPr>
          <p:cNvSpPr txBox="1"/>
          <p:nvPr/>
        </p:nvSpPr>
        <p:spPr>
          <a:xfrm>
            <a:off x="847310" y="4581128"/>
            <a:ext cx="34509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Entnahme von Teilen aus Kiste: CPR</a:t>
            </a:r>
          </a:p>
        </p:txBody>
      </p:sp>
      <p:sp>
        <p:nvSpPr>
          <p:cNvPr id="22" name="Inhaltsplatzhalter 2">
            <a:extLst>
              <a:ext uri="{FF2B5EF4-FFF2-40B4-BE49-F238E27FC236}">
                <a16:creationId xmlns:a16="http://schemas.microsoft.com/office/drawing/2014/main" id="{BBF9DA01-83F8-D6A2-5214-07CD8FABC688}"/>
              </a:ext>
            </a:extLst>
          </p:cNvPr>
          <p:cNvSpPr txBox="1">
            <a:spLocks/>
          </p:cNvSpPr>
          <p:nvPr/>
        </p:nvSpPr>
        <p:spPr>
          <a:xfrm>
            <a:off x="5144990" y="4300743"/>
            <a:ext cx="3024336" cy="4367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8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Verpacken 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C5E7782-B939-8290-FA83-386298FF0BC2}"/>
              </a:ext>
            </a:extLst>
          </p:cNvPr>
          <p:cNvSpPr txBox="1"/>
          <p:nvPr/>
        </p:nvSpPr>
        <p:spPr>
          <a:xfrm>
            <a:off x="5144990" y="4581128"/>
            <a:ext cx="34509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Pralinen einlegen</a:t>
            </a:r>
          </a:p>
        </p:txBody>
      </p:sp>
    </p:spTree>
    <p:extLst>
      <p:ext uri="{BB962C8B-B14F-4D97-AF65-F5344CB8AC3E}">
        <p14:creationId xmlns:p14="http://schemas.microsoft.com/office/powerpoint/2010/main" val="2909806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56669" y="677430"/>
            <a:ext cx="10662850" cy="123940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Wie weit kann die </a:t>
            </a:r>
            <a:r>
              <a:rPr lang="de-DE" dirty="0" err="1"/>
              <a:t>Customization</a:t>
            </a:r>
            <a:r>
              <a:rPr lang="de-DE" dirty="0"/>
              <a:t> gehen?</a:t>
            </a:r>
            <a:endParaRPr lang="en-US" sz="6600" b="1" dirty="0"/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3EC30BE3-B976-FD79-ECE2-A107D4387591}"/>
              </a:ext>
            </a:extLst>
          </p:cNvPr>
          <p:cNvSpPr/>
          <p:nvPr/>
        </p:nvSpPr>
        <p:spPr>
          <a:xfrm>
            <a:off x="947738" y="1636396"/>
            <a:ext cx="4716215" cy="1936620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sz="16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Mögliche Anfragen:</a:t>
            </a:r>
          </a:p>
          <a:p>
            <a:endParaRPr lang="de-DE" sz="16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Mehr Traglast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Überkopf-Montage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Stärkerer Motor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Längere Achsen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Andere Gelenkkonfiguration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87899279-0F71-3C1F-7E2E-5919AC69EF7C}"/>
              </a:ext>
            </a:extLst>
          </p:cNvPr>
          <p:cNvSpPr/>
          <p:nvPr/>
        </p:nvSpPr>
        <p:spPr>
          <a:xfrm>
            <a:off x="6915858" y="1628800"/>
            <a:ext cx="4875628" cy="3600399"/>
          </a:xfrm>
          <a:prstGeom prst="roundRect">
            <a:avLst>
              <a:gd name="adj" fmla="val 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sz="16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Folgende Fragen vor Verkauf klären:</a:t>
            </a:r>
            <a:br>
              <a:rPr lang="de-DE" sz="1600" b="1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6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Welche mechanischen Änderungen sind notwendig?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Sind diese möglich?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Welche Änderungen an der Elektronik sind notwendig?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Welche Änderungen an der Steuerung sind notwendig?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Bringt die Änderung Vorteile?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Geht das Gesamtkonzept dann noch auf?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4720871-FFBB-91A8-AE03-7C9D6B90DE58}"/>
              </a:ext>
            </a:extLst>
          </p:cNvPr>
          <p:cNvSpPr txBox="1"/>
          <p:nvPr/>
        </p:nvSpPr>
        <p:spPr>
          <a:xfrm>
            <a:off x="6915856" y="5529308"/>
            <a:ext cx="4875629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Vergleich: </a:t>
            </a:r>
            <a:b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Kann ich bei meinem Auto die Reifen tauschen?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Das Radio? Den Motor?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551B43F2-891C-A97A-BAA6-06AC4C0EFE8E}"/>
              </a:ext>
            </a:extLst>
          </p:cNvPr>
          <p:cNvSpPr/>
          <p:nvPr/>
        </p:nvSpPr>
        <p:spPr>
          <a:xfrm>
            <a:off x="947736" y="3897948"/>
            <a:ext cx="4716217" cy="2405502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sz="16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Fazit:</a:t>
            </a:r>
            <a:br>
              <a:rPr lang="de-DE" sz="1600" b="1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6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Wann immer möglich das abgestimmte Fertigpaket verwenden!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Abweichungen mit allen Beteiligten abstimmen!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meisten Änderungen kann der Kunde nicht selber umsetzen, sondern müssen bei igus /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CPR vorgenommen werden! 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F1BB130-F94B-30A1-D991-1C57534497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731" y="2132856"/>
            <a:ext cx="984506" cy="25908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C6EAFFD-D05A-8EEF-5E8E-A5E8646F7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95104" y="4182636"/>
            <a:ext cx="984506" cy="25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30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56669" y="677430"/>
            <a:ext cx="10662850" cy="123940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Support über wiki.cpr-robots.com</a:t>
            </a:r>
            <a:endParaRPr lang="en-US" sz="6600" b="1" dirty="0"/>
          </a:p>
        </p:txBody>
      </p:sp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F11E347-D39B-CF32-3F74-8A36CFBB7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1394592"/>
            <a:ext cx="8969750" cy="4785978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C2D54FB1-4605-D68D-67CE-BE97924372EE}"/>
              </a:ext>
            </a:extLst>
          </p:cNvPr>
          <p:cNvSpPr/>
          <p:nvPr/>
        </p:nvSpPr>
        <p:spPr>
          <a:xfrm>
            <a:off x="10130012" y="1590502"/>
            <a:ext cx="1944216" cy="1096112"/>
          </a:xfrm>
          <a:prstGeom prst="roundRect">
            <a:avLst>
              <a:gd name="adj" fmla="val 0"/>
            </a:avLst>
          </a:prstGeom>
          <a:ln w="19050">
            <a:solidFill>
              <a:srgbClr val="EE7F0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der Wiki wird kontinuierlich erweitert!</a:t>
            </a:r>
          </a:p>
        </p:txBody>
      </p:sp>
    </p:spTree>
    <p:extLst>
      <p:ext uri="{BB962C8B-B14F-4D97-AF65-F5344CB8AC3E}">
        <p14:creationId xmlns:p14="http://schemas.microsoft.com/office/powerpoint/2010/main" val="1969641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56669" y="677429"/>
            <a:ext cx="10662850" cy="32109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 err="1"/>
              <a:t>Updater</a:t>
            </a:r>
            <a:r>
              <a:rPr lang="de-DE" dirty="0"/>
              <a:t>: </a:t>
            </a:r>
            <a:br>
              <a:rPr lang="de-DE" dirty="0"/>
            </a:br>
            <a:r>
              <a:rPr lang="de-DE" sz="3200" dirty="0"/>
              <a:t>Tool um einfach die Software </a:t>
            </a:r>
            <a:br>
              <a:rPr lang="de-DE" sz="3200" dirty="0"/>
            </a:br>
            <a:r>
              <a:rPr lang="de-DE" sz="3200" dirty="0"/>
              <a:t>auf dem PC und der Robotersteuerung upzudaten</a:t>
            </a:r>
            <a:endParaRPr lang="en-US" sz="3200" b="1" dirty="0"/>
          </a:p>
        </p:txBody>
      </p:sp>
      <p:pic>
        <p:nvPicPr>
          <p:cNvPr id="4" name="Grafik 3" descr="Ein Bild, das Licht enthält.&#10;&#10;Automatisch generierte Beschreibung">
            <a:extLst>
              <a:ext uri="{FF2B5EF4-FFF2-40B4-BE49-F238E27FC236}">
                <a16:creationId xmlns:a16="http://schemas.microsoft.com/office/drawing/2014/main" id="{B704C4C1-186F-3D66-09BE-14728444F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7" y="3287838"/>
            <a:ext cx="4398845" cy="247062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E4A8A00-4801-37CC-0003-5828C7BD0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571" y="3617337"/>
            <a:ext cx="5937861" cy="214112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8DCC553-C26D-5A5E-45AB-EF91B71E06A7}"/>
              </a:ext>
            </a:extLst>
          </p:cNvPr>
          <p:cNvSpPr txBox="1"/>
          <p:nvPr/>
        </p:nvSpPr>
        <p:spPr>
          <a:xfrm>
            <a:off x="5861571" y="5892080"/>
            <a:ext cx="41159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IgusRobotControl-Release12-DE - CPR Wiki (cpr-robots.com)</a:t>
            </a:r>
            <a:endParaRPr lang="de-DE" sz="900" dirty="0">
              <a:solidFill>
                <a:srgbClr val="EE7F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57C215C-71C0-74FE-E2C2-3D917A2DFD84}"/>
              </a:ext>
            </a:extLst>
          </p:cNvPr>
          <p:cNvSpPr txBox="1"/>
          <p:nvPr/>
        </p:nvSpPr>
        <p:spPr>
          <a:xfrm>
            <a:off x="856669" y="2482058"/>
            <a:ext cx="376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 Klicks zur neusten Version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Stetige Aktualisierung</a:t>
            </a:r>
          </a:p>
        </p:txBody>
      </p:sp>
      <p:pic>
        <p:nvPicPr>
          <p:cNvPr id="9" name="Grafik 8" descr="Ein Bild, das Pfeil enthält.&#10;&#10;Automatisch generierte Beschreibung">
            <a:extLst>
              <a:ext uri="{FF2B5EF4-FFF2-40B4-BE49-F238E27FC236}">
                <a16:creationId xmlns:a16="http://schemas.microsoft.com/office/drawing/2014/main" id="{7F813CEB-910A-C3C3-5712-3376AF679B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194383" y="4928847"/>
            <a:ext cx="667188" cy="53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36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26589" y="677430"/>
            <a:ext cx="10662850" cy="11691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000" dirty="0"/>
              <a:t>Error </a:t>
            </a:r>
            <a:r>
              <a:rPr lang="de-DE" sz="4000" dirty="0" err="1"/>
              <a:t>search</a:t>
            </a:r>
            <a:endParaRPr lang="de-DE" sz="40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054866C-7FCF-F601-7ED2-8A93DA7BE7B4}"/>
              </a:ext>
            </a:extLst>
          </p:cNvPr>
          <p:cNvSpPr txBox="1"/>
          <p:nvPr/>
        </p:nvSpPr>
        <p:spPr>
          <a:xfrm>
            <a:off x="1107721" y="6529037"/>
            <a:ext cx="82137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See „Recovery“ </a:t>
            </a:r>
            <a:r>
              <a:rPr lang="de-DE" sz="1200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with</a:t>
            </a:r>
            <a:r>
              <a:rPr lang="de-DE" sz="12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sections</a:t>
            </a:r>
            <a:r>
              <a:rPr lang="de-DE" sz="12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7 </a:t>
            </a:r>
            <a:r>
              <a:rPr lang="de-DE" sz="1200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to</a:t>
            </a:r>
            <a:r>
              <a:rPr lang="de-DE" sz="12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10 on </a:t>
            </a:r>
            <a:r>
              <a:rPr lang="de-DE" sz="1200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the</a:t>
            </a:r>
            <a:r>
              <a:rPr lang="de-DE" sz="12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next</a:t>
            </a:r>
            <a:r>
              <a:rPr lang="de-DE" sz="12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page</a:t>
            </a:r>
            <a:endParaRPr lang="de-DE" sz="1200" dirty="0">
              <a:solidFill>
                <a:srgbClr val="EE7F0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C6E1836-8D0A-BF20-99DC-828788289123}"/>
              </a:ext>
            </a:extLst>
          </p:cNvPr>
          <p:cNvSpPr/>
          <p:nvPr/>
        </p:nvSpPr>
        <p:spPr>
          <a:xfrm>
            <a:off x="5552578" y="2931832"/>
            <a:ext cx="2077315" cy="600105"/>
          </a:xfrm>
          <a:prstGeom prst="rect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Software, </a:t>
            </a: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configuration</a:t>
            </a:r>
            <a:b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or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hardware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problem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9CE299D9-4EEE-B492-07D6-3604F734EB2B}"/>
              </a:ext>
            </a:extLst>
          </p:cNvPr>
          <p:cNvSpPr/>
          <p:nvPr/>
        </p:nvSpPr>
        <p:spPr>
          <a:xfrm>
            <a:off x="4313321" y="1412776"/>
            <a:ext cx="3313977" cy="1060684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sz="11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Error </a:t>
            </a:r>
            <a:r>
              <a:rPr lang="de-DE" sz="11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Notification</a:t>
            </a:r>
            <a:br>
              <a:rPr lang="de-DE" sz="11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br>
              <a:rPr lang="de-DE" sz="11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Necessary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information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type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serial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number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control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(and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available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file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c:\CPRog\logMessages.log</a:t>
            </a:r>
            <a:endParaRPr lang="de-DE" sz="11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F0E20EC2-71C3-2C36-EB53-8249F5419389}"/>
              </a:ext>
            </a:extLst>
          </p:cNvPr>
          <p:cNvSpPr/>
          <p:nvPr/>
        </p:nvSpPr>
        <p:spPr>
          <a:xfrm>
            <a:off x="5552578" y="4015437"/>
            <a:ext cx="2074720" cy="2365891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18000" rIns="72000" bIns="1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Configuration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problems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:</a:t>
            </a:r>
            <a:br>
              <a:rPr lang="de-DE" sz="900" b="1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9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4.1  Robot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move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in a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straight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line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8.1, 8.2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4.2  Joints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referenced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correctly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8.2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4.3 Second DIO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working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8.1, 10.4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4.4 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Camera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Settings do not fit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8.3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4.5  PLC interface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work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8.4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4.6  Additional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do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work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correctly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8.1, 10.4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4.7 Error „Module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dead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“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8.1, 10.4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A59749D1-0101-4C89-26E3-E5D984E2ED76}"/>
              </a:ext>
            </a:extLst>
          </p:cNvPr>
          <p:cNvSpPr/>
          <p:nvPr/>
        </p:nvSpPr>
        <p:spPr>
          <a:xfrm>
            <a:off x="3365530" y="4015437"/>
            <a:ext cx="2074720" cy="2362166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18000" rIns="72000" bIns="1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3.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Programming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problems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in CPRog:</a:t>
            </a:r>
            <a:br>
              <a:rPr lang="de-DE" sz="900" b="1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9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3.1 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Conditions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clear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7.1, 7.3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</a:b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3.2 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Structure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clear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7.1, 7.3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05EB96D3-D857-2A08-B273-67CA288CBE7B}"/>
              </a:ext>
            </a:extLst>
          </p:cNvPr>
          <p:cNvSpPr/>
          <p:nvPr/>
        </p:nvSpPr>
        <p:spPr>
          <a:xfrm>
            <a:off x="947738" y="1979156"/>
            <a:ext cx="2298264" cy="4398448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18000" rIns="72000" bIns="1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b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 Standard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problems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during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installation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/</a:t>
            </a:r>
            <a:b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first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set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up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:</a:t>
            </a:r>
            <a:b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900" b="1" dirty="0">
              <a:solidFill>
                <a:srgbClr val="EE7F0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1.1  Joints do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move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at all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8.1, 9.1, 10.1, 10.2, 10.4, 10.6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1.2  A5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moves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fast and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stop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9.2, 9.1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1.3 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False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motion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directions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8.1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1.4  Strange XYZ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coordinates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8.1, 8.2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1.5  Joint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movable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by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hand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with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electrical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power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applied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9.3, 9.5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1.6  Position lag „LAG“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error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7.2, 9.1, 9.2, 10.3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1.7  Encoder „ENC“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error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9.1, 9.2, 10.3</a:t>
            </a:r>
            <a:b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2. Standard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cases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during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operation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:</a:t>
            </a:r>
            <a:br>
              <a:rPr lang="de-DE" sz="900" b="1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9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2.1  Strong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breaking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noise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when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a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accelerates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,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stops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with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error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„LAG“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„ENC“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10.3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2.2  Motor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too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hot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(&gt;80°C)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10.4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2.3 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Squeaking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sound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when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the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moves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9.4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80734EAB-35B8-A2B4-84DE-5B11AC487245}"/>
              </a:ext>
            </a:extLst>
          </p:cNvPr>
          <p:cNvSpPr/>
          <p:nvPr/>
        </p:nvSpPr>
        <p:spPr>
          <a:xfrm>
            <a:off x="7770553" y="4015437"/>
            <a:ext cx="2074720" cy="2365891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000" tIns="18000" rIns="72000" bIns="18000" rtlCol="0" anchor="t"/>
          <a:lstStyle/>
          <a:p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5.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Mechanics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/ Cables:</a:t>
            </a:r>
            <a:br>
              <a:rPr lang="de-DE" sz="900" b="1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9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>
              <a:lnSpc>
                <a:spcPct val="150000"/>
              </a:lnSpc>
            </a:pP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5.1  Motor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turn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7.2, 8.1, 10.1, 10.2, 9.1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>
              <a:lnSpc>
                <a:spcPct val="150000"/>
              </a:lnSpc>
            </a:pP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5.2 Motor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starts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to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turn,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gets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faster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and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stop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9.2, 9.1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>
              <a:lnSpc>
                <a:spcPct val="150000"/>
              </a:lnSpc>
            </a:pP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5.3  Joint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move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continually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9.3, 9.5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>
              <a:lnSpc>
                <a:spcPct val="150000"/>
              </a:lnSpc>
            </a:pP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5.4 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Referencing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does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not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terminate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7.4, 9.6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>
              <a:lnSpc>
                <a:spcPct val="150000"/>
              </a:lnSpc>
            </a:pP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5.5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Referencing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inconsistent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9.6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1FB069DB-0981-B91E-7173-9F20DBA2218E}"/>
              </a:ext>
            </a:extLst>
          </p:cNvPr>
          <p:cNvSpPr/>
          <p:nvPr/>
        </p:nvSpPr>
        <p:spPr>
          <a:xfrm>
            <a:off x="9964801" y="4015437"/>
            <a:ext cx="2074720" cy="2365891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000" tIns="18000" rIns="72000" bIns="18000" rtlCol="0" anchor="t"/>
          <a:lstStyle/>
          <a:p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6. Electronics:</a:t>
            </a:r>
            <a:br>
              <a:rPr lang="de-DE" sz="900" b="1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900" b="1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6.1 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LED on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the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module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on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10.1, 10.6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</a:b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6.2  Display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shows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jitter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 10.7 </a:t>
            </a:r>
            <a:endParaRPr lang="de-DE" sz="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/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8A7D26E-8828-D4B9-33F5-A8F06F3ABB1C}"/>
              </a:ext>
            </a:extLst>
          </p:cNvPr>
          <p:cNvSpPr txBox="1"/>
          <p:nvPr/>
        </p:nvSpPr>
        <p:spPr>
          <a:xfrm>
            <a:off x="3386663" y="2939376"/>
            <a:ext cx="1871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Verification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: </a:t>
            </a:r>
            <a:b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„Can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you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manually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jog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all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robot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withouth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problems</a:t>
            </a:r>
            <a:r>
              <a:rPr lang="de-DE" sz="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?“</a:t>
            </a:r>
          </a:p>
          <a:p>
            <a:endParaRPr lang="de-DE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B1506BC-6D93-245F-29F6-E2328E6392EB}"/>
              </a:ext>
            </a:extLst>
          </p:cNvPr>
          <p:cNvSpPr txBox="1"/>
          <p:nvPr/>
        </p:nvSpPr>
        <p:spPr>
          <a:xfrm>
            <a:off x="882504" y="1412776"/>
            <a:ext cx="23634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Maybe </a:t>
            </a: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it‘s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a </a:t>
            </a: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common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problem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62F2522-D0ED-1EB0-F95E-4CFF1414D9CC}"/>
              </a:ext>
            </a:extLst>
          </p:cNvPr>
          <p:cNvSpPr/>
          <p:nvPr/>
        </p:nvSpPr>
        <p:spPr>
          <a:xfrm>
            <a:off x="7770554" y="2931832"/>
            <a:ext cx="4268968" cy="600105"/>
          </a:xfrm>
          <a:prstGeom prst="rect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Electronics </a:t>
            </a:r>
            <a:b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or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mechanics</a:t>
            </a:r>
            <a:r>
              <a:rPr lang="de-DE" sz="12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9FBFB795-D7AB-3A17-E9E8-B88A9D96CB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86072" y="2096566"/>
            <a:ext cx="600105" cy="157923"/>
          </a:xfrm>
          <a:prstGeom prst="rect">
            <a:avLst/>
          </a:prstGeom>
        </p:spPr>
      </p:pic>
      <p:pic>
        <p:nvPicPr>
          <p:cNvPr id="20" name="Grafik 19" descr="Ein Bild, das Pfeil enthält.&#10;&#10;Automatisch generierte Beschreibung">
            <a:extLst>
              <a:ext uri="{FF2B5EF4-FFF2-40B4-BE49-F238E27FC236}">
                <a16:creationId xmlns:a16="http://schemas.microsoft.com/office/drawing/2014/main" id="{26613516-C6CF-6EA3-706A-63FBAE7C1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06428" y="3339643"/>
            <a:ext cx="483057" cy="384587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0E86199-CB18-E941-0223-3262BF380E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9"/>
          <a:stretch/>
        </p:blipFill>
        <p:spPr>
          <a:xfrm>
            <a:off x="7123635" y="6567878"/>
            <a:ext cx="536814" cy="217460"/>
          </a:xfrm>
          <a:prstGeom prst="rect">
            <a:avLst/>
          </a:prstGeom>
        </p:spPr>
      </p:pic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5BC73DE9-D580-A113-E9EA-A37CC89F9083}"/>
              </a:ext>
            </a:extLst>
          </p:cNvPr>
          <p:cNvSpPr/>
          <p:nvPr/>
        </p:nvSpPr>
        <p:spPr>
          <a:xfrm>
            <a:off x="7770553" y="1412776"/>
            <a:ext cx="4065523" cy="1060684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How to find out?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Identify the defective joint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Swap the connectors with another joint (no hot plugging!)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If the same mechanical joint still has the problem: </a:t>
            </a:r>
            <a:b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mechanical problem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If the other mechanical joint has the problem: </a:t>
            </a:r>
            <a:b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electronics problem</a:t>
            </a: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92CF925E-216B-5CCA-78FE-AA5381977C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7" t="1" b="-1"/>
          <a:stretch/>
        </p:blipFill>
        <p:spPr>
          <a:xfrm rot="5400000">
            <a:off x="6449365" y="3722099"/>
            <a:ext cx="312073" cy="157923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DECD391E-8517-D662-3C4F-DBF3D960ED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7" t="1" b="-1"/>
          <a:stretch/>
        </p:blipFill>
        <p:spPr>
          <a:xfrm rot="5400000">
            <a:off x="6461586" y="2621961"/>
            <a:ext cx="312073" cy="15792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2DBC9812-AB3E-642E-5CF7-C7F1F91B35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7" t="1" b="-1"/>
          <a:stretch/>
        </p:blipFill>
        <p:spPr>
          <a:xfrm rot="5400000">
            <a:off x="10846124" y="3722099"/>
            <a:ext cx="312073" cy="157923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03C38374-0CF9-17CF-AC71-52CB5F84CF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7" t="1" b="-1"/>
          <a:stretch/>
        </p:blipFill>
        <p:spPr>
          <a:xfrm rot="5400000">
            <a:off x="9717953" y="2621961"/>
            <a:ext cx="312073" cy="157923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49EE120F-7BF4-B4CC-AAE6-8703AC111B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7" t="1" b="-1"/>
          <a:stretch/>
        </p:blipFill>
        <p:spPr>
          <a:xfrm rot="5400000">
            <a:off x="8651876" y="3722099"/>
            <a:ext cx="312073" cy="15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248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56669" y="677430"/>
            <a:ext cx="10662850" cy="11691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Fault Recovery - </a:t>
            </a:r>
            <a:r>
              <a:rPr lang="de-DE" dirty="0" err="1"/>
              <a:t>preliminary</a:t>
            </a:r>
            <a:endParaRPr lang="en-US" sz="6600" b="1" dirty="0"/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797455CD-981E-B8F9-95D9-1499CF9357D3}"/>
              </a:ext>
            </a:extLst>
          </p:cNvPr>
          <p:cNvSpPr/>
          <p:nvPr/>
        </p:nvSpPr>
        <p:spPr>
          <a:xfrm>
            <a:off x="3757051" y="1700445"/>
            <a:ext cx="2635380" cy="4582379"/>
          </a:xfrm>
          <a:prstGeom prst="roundRect">
            <a:avLst>
              <a:gd name="adj" fmla="val 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8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Configuration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Problems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8.1 Load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correct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project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that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fits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your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robot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Adapt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project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you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added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e.g. DIO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 external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joint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8.2: Start a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referencing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does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not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help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check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offset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values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are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set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correctly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See Wiki „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Define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zero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position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offsets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“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8.3: Download and follow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camera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user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guide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8.4: Follow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PLC interface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usage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on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Wiki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D5B7C179-1374-7F85-21A8-82F76108B311}"/>
              </a:ext>
            </a:extLst>
          </p:cNvPr>
          <p:cNvSpPr/>
          <p:nvPr/>
        </p:nvSpPr>
        <p:spPr>
          <a:xfrm>
            <a:off x="954623" y="1700445"/>
            <a:ext cx="2635380" cy="4582379"/>
          </a:xfrm>
          <a:prstGeom prst="roundRect">
            <a:avLst>
              <a:gd name="adj" fmla="val 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7.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Programming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/ Operation Problems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7.1 Download 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read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user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guides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,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see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wiki</a:t>
            </a: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7.2  Press „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Reset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“ and „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Enable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“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button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A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position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lag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error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normal after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startup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referencing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7.3  Test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example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programs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found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on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wiki</a:t>
            </a: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7.4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Referencing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joint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5,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initiator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far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away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from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sensor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when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starting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Move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initiator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sensor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start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referencing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again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B17F5D56-1612-CB40-1AA5-901CA2C0F739}"/>
              </a:ext>
            </a:extLst>
          </p:cNvPr>
          <p:cNvSpPr/>
          <p:nvPr/>
        </p:nvSpPr>
        <p:spPr>
          <a:xfrm>
            <a:off x="6559480" y="1700808"/>
            <a:ext cx="2635380" cy="4593208"/>
          </a:xfrm>
          <a:prstGeom prst="roundRect">
            <a:avLst>
              <a:gd name="adj" fmla="val 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 </a:t>
            </a:r>
            <a:r>
              <a:rPr lang="de-DE" sz="900" b="1" dirty="0" err="1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Mechanics</a:t>
            </a: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/ Cables</a:t>
            </a:r>
          </a:p>
          <a:p>
            <a:pPr marL="177800" indent="-177800">
              <a:spcAft>
                <a:spcPts val="600"/>
              </a:spcAft>
              <a:tabLst>
                <a:tab pos="0" algn="l"/>
              </a:tabLs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9.1 Check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cables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broken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connections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swapped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connectors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/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cables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  <a:tabLst>
                <a:tab pos="0" algn="l"/>
              </a:tabLs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9.2 Check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encoder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direction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has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changed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in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amp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firmware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  <a:tabLst>
                <a:tab pos="0" algn="l"/>
              </a:tabLs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9.3 Clutch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might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loose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Fasten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screws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  <a:tabLst>
                <a:tab pos="0" algn="l"/>
              </a:tabLs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9.4 Add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lubricant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clutch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of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joint</a:t>
            </a: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77800" indent="-177800">
              <a:spcAft>
                <a:spcPts val="600"/>
              </a:spcAft>
              <a:tabLst>
                <a:tab pos="0" algn="l"/>
              </a:tabLs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9.5 Gear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might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broken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Replace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broken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part.</a:t>
            </a:r>
          </a:p>
          <a:p>
            <a:pPr marL="177800" indent="-177800">
              <a:spcAft>
                <a:spcPts val="600"/>
              </a:spcAft>
              <a:tabLst>
                <a:tab pos="0" algn="l"/>
              </a:tabLs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9.6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Distance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between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reference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sensor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activating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sheet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metal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might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large.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Reduce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distance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  <a:tabLst>
                <a:tab pos="0" algn="l"/>
              </a:tabLs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9.7 Change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referencing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velocity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from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+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– (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reverse) in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amp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firmware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parameter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à"/>
            </a:pP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440DF2D7-C29B-D40F-86C4-C04218B286FD}"/>
              </a:ext>
            </a:extLst>
          </p:cNvPr>
          <p:cNvSpPr/>
          <p:nvPr/>
        </p:nvSpPr>
        <p:spPr>
          <a:xfrm>
            <a:off x="9361908" y="1701301"/>
            <a:ext cx="2635380" cy="4608019"/>
          </a:xfrm>
          <a:prstGeom prst="roundRect">
            <a:avLst>
              <a:gd name="adj" fmla="val 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de-DE" sz="900" b="1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 Electronics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10.1  Release Emergency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stop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, check power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supply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10.2 Check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motor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bridge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cable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from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 E-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Stop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relay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in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place</a:t>
            </a: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10.3 Motor stall – The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motor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current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not high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enough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Increase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amp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firmware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parameter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CSLoad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CSStart</a:t>
            </a: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10.4 Motor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current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high,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motor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gets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too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hot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Decrease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amp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firmware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parameter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CSLoad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,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CSStart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and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CSIdle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10.4 Check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address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switch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10.5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Adapt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firmware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parameter</a:t>
            </a:r>
            <a:endParaRPr lang="de-DE" sz="9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10.6 Test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another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electronics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module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by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swapping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connectors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(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no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hot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swapping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). </a:t>
            </a:r>
            <a:b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Replace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electronics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module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reason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for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problem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 marL="177800" indent="-177800">
              <a:spcAft>
                <a:spcPts val="600"/>
              </a:spcAft>
            </a:pP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10.7  Information on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SD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card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of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the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display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is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missing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Replace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 SD </a:t>
            </a:r>
            <a:r>
              <a:rPr lang="de-DE" sz="9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card</a:t>
            </a:r>
            <a:r>
              <a:rPr lang="de-DE" sz="9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2956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56669" y="677430"/>
            <a:ext cx="10662850" cy="11691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Fault Recovery - </a:t>
            </a:r>
            <a:r>
              <a:rPr lang="de-DE" dirty="0" err="1"/>
              <a:t>preliminary</a:t>
            </a:r>
            <a:endParaRPr lang="en-US" sz="6600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5B911A1F-53B5-4076-C367-07735B626C75}"/>
              </a:ext>
            </a:extLst>
          </p:cNvPr>
          <p:cNvSpPr txBox="1">
            <a:spLocks/>
          </p:cNvSpPr>
          <p:nvPr/>
        </p:nvSpPr>
        <p:spPr>
          <a:xfrm>
            <a:off x="856668" y="1559859"/>
            <a:ext cx="11016969" cy="46207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Jede Maschine oder Teilmaschine muss ein CE-Kennzeichen tragen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Quelle: EU-Maschinenrichtlinie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6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Erforderlich für die Anbringung eines CE-Zeichens: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Maschine muss sicher sein: Eine Risikobewertung muss durchgeführt werden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Maschine muss dokumentiert sein: Es muss Anleitungen etc. geben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Weitere Anforderungen: RoHS, ..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6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Die Vorgehensweise basiert meist auf üblichen Normen, bspw. ISO 10218 Sicherheit von Industrierobotern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Wer ist verantwortlich: </a:t>
            </a:r>
          </a:p>
          <a:p>
            <a:pPr lvl="1"/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Komponentenhersteller für die Komponenten</a:t>
            </a:r>
          </a:p>
          <a:p>
            <a:pPr lvl="1"/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Inbetriebnehmer für die Gesamtanlage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Einfache Lösung: Schutzzaun, Türkontakt und Notaus                                                         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über zweikanaliges Sicherheitsrelais ausgewertet.</a:t>
            </a:r>
          </a:p>
          <a:p>
            <a:endParaRPr lang="de-DE" sz="16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46C5F67-264D-2A01-B43F-14DD293BAA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2" t="15804" r="7566" b="11500"/>
          <a:stretch/>
        </p:blipFill>
        <p:spPr>
          <a:xfrm>
            <a:off x="9641390" y="4771676"/>
            <a:ext cx="2232248" cy="1656185"/>
          </a:xfrm>
          <a:prstGeom prst="rect">
            <a:avLst/>
          </a:prstGeom>
          <a:ln>
            <a:noFill/>
          </a:ln>
        </p:spPr>
      </p:pic>
      <p:pic>
        <p:nvPicPr>
          <p:cNvPr id="9" name="Grafik 8" descr="Kommentar (wichtig) Silhouette">
            <a:extLst>
              <a:ext uri="{FF2B5EF4-FFF2-40B4-BE49-F238E27FC236}">
                <a16:creationId xmlns:a16="http://schemas.microsoft.com/office/drawing/2014/main" id="{4FE57EF2-3483-1C28-271B-CE65BCA68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18042" y="4209222"/>
            <a:ext cx="1476766" cy="147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72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weinendes Gesicht">
            <a:extLst>
              <a:ext uri="{FF2B5EF4-FFF2-40B4-BE49-F238E27FC236}">
                <a16:creationId xmlns:a16="http://schemas.microsoft.com/office/drawing/2014/main" id="{5572F2AD-7203-AD52-CC58-3B5E6C1D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55" y="1988842"/>
            <a:ext cx="4017963" cy="4017963"/>
          </a:xfrm>
          <a:prstGeom prst="rect">
            <a:avLst/>
          </a:prstGeom>
        </p:spPr>
      </p:pic>
      <p:pic>
        <p:nvPicPr>
          <p:cNvPr id="5" name="Inhaltsplatzhalter 9" descr="Gesicht mit Herzaugen">
            <a:extLst>
              <a:ext uri="{FF2B5EF4-FFF2-40B4-BE49-F238E27FC236}">
                <a16:creationId xmlns:a16="http://schemas.microsoft.com/office/drawing/2014/main" id="{7B22274F-1462-8299-87A2-4AB7652AE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048" y="1844826"/>
            <a:ext cx="3797300" cy="40179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DA8BF-9A32-E654-CEEC-EE57772A556A}"/>
              </a:ext>
            </a:extLst>
          </p:cNvPr>
          <p:cNvSpPr txBox="1">
            <a:spLocks/>
          </p:cNvSpPr>
          <p:nvPr/>
        </p:nvSpPr>
        <p:spPr>
          <a:xfrm>
            <a:off x="826609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4 - Ende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093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40889" y="677430"/>
            <a:ext cx="8820472" cy="74179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000" dirty="0"/>
              <a:t>Block 4: Projektierung und Support</a:t>
            </a:r>
            <a:endParaRPr lang="en-US" sz="3600" b="1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71F7076-D222-BEF3-F4E5-5C2AF28581FC}"/>
              </a:ext>
            </a:extLst>
          </p:cNvPr>
          <p:cNvSpPr txBox="1">
            <a:spLocks/>
          </p:cNvSpPr>
          <p:nvPr/>
        </p:nvSpPr>
        <p:spPr>
          <a:xfrm>
            <a:off x="1298762" y="1331358"/>
            <a:ext cx="8164848" cy="47864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de-DE" sz="2400" dirty="0"/>
              <a:t>Wer erstellt die Anlage? </a:t>
            </a:r>
            <a:br>
              <a:rPr lang="de-DE" sz="2400" dirty="0"/>
            </a:br>
            <a:r>
              <a:rPr lang="de-DE" sz="2400" dirty="0"/>
              <a:t>Systemintegrator vs. Low-</a:t>
            </a:r>
            <a:r>
              <a:rPr lang="de-DE" sz="2400" dirty="0" err="1"/>
              <a:t>Cost</a:t>
            </a:r>
            <a:r>
              <a:rPr lang="de-DE" sz="2400" dirty="0"/>
              <a:t>-Robotics</a:t>
            </a:r>
          </a:p>
          <a:p>
            <a:pPr>
              <a:lnSpc>
                <a:spcPct val="150000"/>
              </a:lnSpc>
            </a:pPr>
            <a:r>
              <a:rPr lang="de-DE" sz="2400" dirty="0"/>
              <a:t>Auswahl des passenden Roboters</a:t>
            </a:r>
          </a:p>
          <a:p>
            <a:pPr lvl="1">
              <a:lnSpc>
                <a:spcPct val="100000"/>
              </a:lnSpc>
            </a:pPr>
            <a:r>
              <a:rPr lang="de-DE" sz="2000" dirty="0">
                <a:latin typeface="Apex New Book" panose="02010600040501010103" pitchFamily="50" charset="0"/>
                <a:ea typeface="Apex New Book" panose="02010600040501010103" pitchFamily="50" charset="0"/>
              </a:rPr>
              <a:t>Anzahl Achsen, Traglast, Erreichbarkeit, Genauigkeit, Taktzeit, Schnittstellen, …</a:t>
            </a:r>
          </a:p>
          <a:p>
            <a:pPr lvl="1">
              <a:lnSpc>
                <a:spcPct val="150000"/>
              </a:lnSpc>
            </a:pPr>
            <a:r>
              <a:rPr lang="de-DE" sz="2000" dirty="0">
                <a:latin typeface="Apex New Book" panose="02010600040501010103" pitchFamily="50" charset="0"/>
                <a:ea typeface="Apex New Book" panose="02010600040501010103" pitchFamily="50" charset="0"/>
              </a:rPr>
              <a:t>Für </a:t>
            </a:r>
            <a:r>
              <a:rPr lang="de-DE" sz="2000" dirty="0" err="1">
                <a:latin typeface="Apex New Book" panose="02010600040501010103" pitchFamily="50" charset="0"/>
                <a:ea typeface="Apex New Book" panose="02010600040501010103" pitchFamily="50" charset="0"/>
              </a:rPr>
              <a:t>robolink</a:t>
            </a:r>
            <a:r>
              <a:rPr lang="de-DE" sz="2000" dirty="0">
                <a:latin typeface="Apex New Book" panose="02010600040501010103" pitchFamily="50" charset="0"/>
                <a:ea typeface="Apex New Book" panose="02010600040501010103" pitchFamily="50" charset="0"/>
              </a:rPr>
              <a:t>/</a:t>
            </a:r>
            <a:r>
              <a:rPr lang="de-DE" sz="2000" dirty="0" err="1">
                <a:latin typeface="Apex New Book" panose="02010600040501010103" pitchFamily="50" charset="0"/>
                <a:ea typeface="Apex New Book" panose="02010600040501010103" pitchFamily="50" charset="0"/>
              </a:rPr>
              <a:t>drylin</a:t>
            </a:r>
            <a:r>
              <a:rPr lang="de-DE" sz="2000" dirty="0">
                <a:latin typeface="Apex New Book" panose="02010600040501010103" pitchFamily="50" charset="0"/>
                <a:ea typeface="Apex New Book" panose="02010600040501010103" pitchFamily="50" charset="0"/>
              </a:rPr>
              <a:t> geeignete und weniger geeignete Anwendungen</a:t>
            </a:r>
          </a:p>
          <a:p>
            <a:pPr>
              <a:lnSpc>
                <a:spcPct val="150000"/>
              </a:lnSpc>
            </a:pPr>
            <a:r>
              <a:rPr lang="de-DE" sz="2400" dirty="0"/>
              <a:t>Welche Änderungen/Anpassungen sind möglich?</a:t>
            </a:r>
          </a:p>
          <a:p>
            <a:pPr>
              <a:lnSpc>
                <a:spcPct val="150000"/>
              </a:lnSpc>
            </a:pPr>
            <a:r>
              <a:rPr lang="de-DE" sz="2400" dirty="0"/>
              <a:t>Support und Fehlersuche</a:t>
            </a:r>
          </a:p>
          <a:p>
            <a:pPr>
              <a:lnSpc>
                <a:spcPct val="150000"/>
              </a:lnSpc>
            </a:pPr>
            <a:r>
              <a:rPr lang="de-DE" sz="2400" dirty="0"/>
              <a:t>Sicherheit und CE-Kennzeichnung</a:t>
            </a:r>
          </a:p>
          <a:p>
            <a:pPr>
              <a:lnSpc>
                <a:spcPct val="150000"/>
              </a:lnSpc>
            </a:pPr>
            <a:endParaRPr lang="de-DE" sz="2400" dirty="0"/>
          </a:p>
          <a:p>
            <a:pPr marL="0" indent="0">
              <a:lnSpc>
                <a:spcPct val="150000"/>
              </a:lnSpc>
              <a:buNone/>
            </a:pPr>
            <a:endParaRPr lang="de-DE" sz="2400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3C31623-2473-25B5-2795-214CF2729919}"/>
              </a:ext>
            </a:extLst>
          </p:cNvPr>
          <p:cNvSpPr txBox="1"/>
          <p:nvPr/>
        </p:nvSpPr>
        <p:spPr>
          <a:xfrm>
            <a:off x="2645678" y="3451972"/>
            <a:ext cx="458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de-DE" dirty="0"/>
          </a:p>
        </p:txBody>
      </p:sp>
      <p:sp>
        <p:nvSpPr>
          <p:cNvPr id="44" name="Interaktive Schaltfläche: Nächste(r) oder Weiter 4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37B1858-76CC-B8D7-CEDF-749AAD085332}"/>
              </a:ext>
            </a:extLst>
          </p:cNvPr>
          <p:cNvSpPr/>
          <p:nvPr/>
        </p:nvSpPr>
        <p:spPr>
          <a:xfrm>
            <a:off x="9657850" y="4964994"/>
            <a:ext cx="1512168" cy="865611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59235837-67AD-1F85-72B3-BBB20F3D65B3}"/>
              </a:ext>
            </a:extLst>
          </p:cNvPr>
          <p:cNvSpPr/>
          <p:nvPr/>
        </p:nvSpPr>
        <p:spPr>
          <a:xfrm>
            <a:off x="947738" y="1486113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47B0A3DE-3C43-4423-6E13-5ACBD3839358}"/>
              </a:ext>
            </a:extLst>
          </p:cNvPr>
          <p:cNvSpPr/>
          <p:nvPr/>
        </p:nvSpPr>
        <p:spPr>
          <a:xfrm>
            <a:off x="947738" y="1655656"/>
            <a:ext cx="140760" cy="140760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6072449-C483-5481-30C5-EA6D90D8B6C7}"/>
              </a:ext>
            </a:extLst>
          </p:cNvPr>
          <p:cNvSpPr/>
          <p:nvPr/>
        </p:nvSpPr>
        <p:spPr>
          <a:xfrm>
            <a:off x="947738" y="1825058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0002C774-FC26-2CB8-138A-7A2D9D2B235D}"/>
              </a:ext>
            </a:extLst>
          </p:cNvPr>
          <p:cNvSpPr/>
          <p:nvPr/>
        </p:nvSpPr>
        <p:spPr>
          <a:xfrm>
            <a:off x="947738" y="2688651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8BDC7D39-D888-2306-40BA-455B45BAB8C7}"/>
              </a:ext>
            </a:extLst>
          </p:cNvPr>
          <p:cNvSpPr/>
          <p:nvPr/>
        </p:nvSpPr>
        <p:spPr>
          <a:xfrm>
            <a:off x="947738" y="2858194"/>
            <a:ext cx="140760" cy="140760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C7EF2CA8-BDEA-D937-7139-F62D2A00E733}"/>
              </a:ext>
            </a:extLst>
          </p:cNvPr>
          <p:cNvSpPr/>
          <p:nvPr/>
        </p:nvSpPr>
        <p:spPr>
          <a:xfrm>
            <a:off x="947738" y="3027596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FC81E070-6621-AF08-52E1-201593B09DCF}"/>
              </a:ext>
            </a:extLst>
          </p:cNvPr>
          <p:cNvSpPr/>
          <p:nvPr/>
        </p:nvSpPr>
        <p:spPr>
          <a:xfrm>
            <a:off x="947738" y="4422204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0FE2D51-0CCC-F3F6-7698-137CCFC40993}"/>
              </a:ext>
            </a:extLst>
          </p:cNvPr>
          <p:cNvSpPr/>
          <p:nvPr/>
        </p:nvSpPr>
        <p:spPr>
          <a:xfrm>
            <a:off x="947738" y="4591747"/>
            <a:ext cx="140760" cy="140760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2BA26E5C-A840-67E6-DA89-EB2202534AC8}"/>
              </a:ext>
            </a:extLst>
          </p:cNvPr>
          <p:cNvSpPr/>
          <p:nvPr/>
        </p:nvSpPr>
        <p:spPr>
          <a:xfrm>
            <a:off x="947738" y="4761149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FD4F6C01-EC9A-F56F-257A-37E99EAC7E88}"/>
              </a:ext>
            </a:extLst>
          </p:cNvPr>
          <p:cNvSpPr/>
          <p:nvPr/>
        </p:nvSpPr>
        <p:spPr>
          <a:xfrm>
            <a:off x="947738" y="5205630"/>
            <a:ext cx="140760" cy="140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FFE10F6-95E1-1FDC-04DB-8B68DFEF5601}"/>
              </a:ext>
            </a:extLst>
          </p:cNvPr>
          <p:cNvSpPr/>
          <p:nvPr/>
        </p:nvSpPr>
        <p:spPr>
          <a:xfrm>
            <a:off x="947738" y="5375173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047EECF4-99D1-AF8F-81CA-313C8BE13B72}"/>
              </a:ext>
            </a:extLst>
          </p:cNvPr>
          <p:cNvSpPr/>
          <p:nvPr/>
        </p:nvSpPr>
        <p:spPr>
          <a:xfrm>
            <a:off x="947738" y="5544575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5F43208-CEBF-B25E-8ECA-ABFCF78234EA}"/>
              </a:ext>
            </a:extLst>
          </p:cNvPr>
          <p:cNvSpPr/>
          <p:nvPr/>
        </p:nvSpPr>
        <p:spPr>
          <a:xfrm>
            <a:off x="947738" y="5939055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836E52BE-6E42-F258-A217-CD33326D8348}"/>
              </a:ext>
            </a:extLst>
          </p:cNvPr>
          <p:cNvSpPr/>
          <p:nvPr/>
        </p:nvSpPr>
        <p:spPr>
          <a:xfrm>
            <a:off x="947738" y="6108598"/>
            <a:ext cx="140760" cy="1407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54D57CB6-1481-B58C-71C5-687F12517DA8}"/>
              </a:ext>
            </a:extLst>
          </p:cNvPr>
          <p:cNvSpPr/>
          <p:nvPr/>
        </p:nvSpPr>
        <p:spPr>
          <a:xfrm>
            <a:off x="947738" y="6278000"/>
            <a:ext cx="140760" cy="14076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838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0B5AA81F-BB30-546C-BFCC-06E59C562E68}"/>
              </a:ext>
            </a:extLst>
          </p:cNvPr>
          <p:cNvSpPr txBox="1"/>
          <p:nvPr/>
        </p:nvSpPr>
        <p:spPr>
          <a:xfrm>
            <a:off x="2817680" y="3491222"/>
            <a:ext cx="45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3F7767B-9F93-DDA3-1479-52A3FBDB5D19}"/>
              </a:ext>
            </a:extLst>
          </p:cNvPr>
          <p:cNvSpPr txBox="1"/>
          <p:nvPr/>
        </p:nvSpPr>
        <p:spPr>
          <a:xfrm>
            <a:off x="2817680" y="3491222"/>
            <a:ext cx="45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de-DE" dirty="0"/>
          </a:p>
        </p:txBody>
      </p:sp>
      <p:sp>
        <p:nvSpPr>
          <p:cNvPr id="7" name="Interaktive Schaltfläche: Nächste(r) oder Weiter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AE6C0A1-EDFD-FA6D-1A16-BFC79C62F76B}"/>
              </a:ext>
            </a:extLst>
          </p:cNvPr>
          <p:cNvSpPr/>
          <p:nvPr/>
        </p:nvSpPr>
        <p:spPr>
          <a:xfrm>
            <a:off x="10334795" y="5260129"/>
            <a:ext cx="1656184" cy="1008112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B813C81-EC2C-525F-0BA0-14A294CCCEE9}"/>
              </a:ext>
            </a:extLst>
          </p:cNvPr>
          <p:cNvSpPr txBox="1">
            <a:spLocks/>
          </p:cNvSpPr>
          <p:nvPr/>
        </p:nvSpPr>
        <p:spPr>
          <a:xfrm>
            <a:off x="852922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Themen Modul 1 </a:t>
            </a:r>
            <a:endParaRPr lang="en-US" sz="3600" b="1" dirty="0"/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BBAFCAD6-267B-D4EA-5FC0-CBB99E625DCB}"/>
              </a:ext>
            </a:extLst>
          </p:cNvPr>
          <p:cNvSpPr txBox="1"/>
          <p:nvPr/>
        </p:nvSpPr>
        <p:spPr>
          <a:xfrm>
            <a:off x="947738" y="1302879"/>
            <a:ext cx="10951494" cy="5148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0 – Einführung   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Was ist ein Roboter, …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1 – Basics   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Komponenten, Sicherheit, Software, …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2 – Programmieren...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3 – Weitere Grundlagen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4 – Projektierung und Support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5 – Anwendungen   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Angepasst auf die Erfordernisse: Variablen, Kamera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6 – Der </a:t>
            </a:r>
            <a:r>
              <a:rPr lang="de-DE" sz="2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Robolink-Dci</a:t>
            </a: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Roboter mit integrierter Steuerung </a:t>
            </a:r>
          </a:p>
        </p:txBody>
      </p: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511439C7-5D5C-FC2E-56D8-0CFF248CDD09}"/>
              </a:ext>
            </a:extLst>
          </p:cNvPr>
          <p:cNvGrpSpPr/>
          <p:nvPr/>
        </p:nvGrpSpPr>
        <p:grpSpPr>
          <a:xfrm>
            <a:off x="652460" y="1593292"/>
            <a:ext cx="140760" cy="479705"/>
            <a:chOff x="652460" y="2374818"/>
            <a:chExt cx="140760" cy="479705"/>
          </a:xfrm>
        </p:grpSpPr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0ADD1018-E374-EDB0-0DF4-2629A8B35AF9}"/>
                </a:ext>
              </a:extLst>
            </p:cNvPr>
            <p:cNvSpPr/>
            <p:nvPr/>
          </p:nvSpPr>
          <p:spPr>
            <a:xfrm>
              <a:off x="652460" y="2374818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0" name="Ellipse 59">
              <a:extLst>
                <a:ext uri="{FF2B5EF4-FFF2-40B4-BE49-F238E27FC236}">
                  <a16:creationId xmlns:a16="http://schemas.microsoft.com/office/drawing/2014/main" id="{F5D080D3-096E-95B2-4CB2-F31052C9BDC4}"/>
                </a:ext>
              </a:extLst>
            </p:cNvPr>
            <p:cNvSpPr/>
            <p:nvPr/>
          </p:nvSpPr>
          <p:spPr>
            <a:xfrm>
              <a:off x="652460" y="254436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AD47B9E8-E95A-AB32-EED8-57A1C6BFA7B0}"/>
                </a:ext>
              </a:extLst>
            </p:cNvPr>
            <p:cNvSpPr/>
            <p:nvPr/>
          </p:nvSpPr>
          <p:spPr>
            <a:xfrm>
              <a:off x="652460" y="2713763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4B3CD8D4-ED0E-CA20-A7BA-6B1BE2BC14A6}"/>
              </a:ext>
            </a:extLst>
          </p:cNvPr>
          <p:cNvGrpSpPr/>
          <p:nvPr/>
        </p:nvGrpSpPr>
        <p:grpSpPr>
          <a:xfrm>
            <a:off x="641374" y="2315187"/>
            <a:ext cx="140760" cy="479705"/>
            <a:chOff x="652460" y="2374818"/>
            <a:chExt cx="140760" cy="479705"/>
          </a:xfrm>
        </p:grpSpPr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26EB5881-CDB3-C32A-C048-CFCBA13062D5}"/>
                </a:ext>
              </a:extLst>
            </p:cNvPr>
            <p:cNvSpPr/>
            <p:nvPr/>
          </p:nvSpPr>
          <p:spPr>
            <a:xfrm>
              <a:off x="652460" y="2374818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5" name="Ellipse 64">
              <a:extLst>
                <a:ext uri="{FF2B5EF4-FFF2-40B4-BE49-F238E27FC236}">
                  <a16:creationId xmlns:a16="http://schemas.microsoft.com/office/drawing/2014/main" id="{E5764D54-4A4F-3748-947E-24F624B82611}"/>
                </a:ext>
              </a:extLst>
            </p:cNvPr>
            <p:cNvSpPr/>
            <p:nvPr/>
          </p:nvSpPr>
          <p:spPr>
            <a:xfrm>
              <a:off x="652460" y="254436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1BF7E111-6241-B80D-7C6B-EF8872480302}"/>
                </a:ext>
              </a:extLst>
            </p:cNvPr>
            <p:cNvSpPr/>
            <p:nvPr/>
          </p:nvSpPr>
          <p:spPr>
            <a:xfrm>
              <a:off x="652460" y="2713763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81625135-7F92-C940-B534-03F00AFA1CFE}"/>
              </a:ext>
            </a:extLst>
          </p:cNvPr>
          <p:cNvGrpSpPr/>
          <p:nvPr/>
        </p:nvGrpSpPr>
        <p:grpSpPr>
          <a:xfrm>
            <a:off x="652460" y="3031066"/>
            <a:ext cx="140760" cy="479705"/>
            <a:chOff x="652460" y="2374818"/>
            <a:chExt cx="140760" cy="479705"/>
          </a:xfrm>
        </p:grpSpPr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BD530C67-600F-DDD0-12E2-CA127AE831CA}"/>
                </a:ext>
              </a:extLst>
            </p:cNvPr>
            <p:cNvSpPr/>
            <p:nvPr/>
          </p:nvSpPr>
          <p:spPr>
            <a:xfrm>
              <a:off x="652460" y="2374818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9" name="Ellipse 68">
              <a:extLst>
                <a:ext uri="{FF2B5EF4-FFF2-40B4-BE49-F238E27FC236}">
                  <a16:creationId xmlns:a16="http://schemas.microsoft.com/office/drawing/2014/main" id="{D2D47F55-8535-472E-61A5-C4C5D13139F0}"/>
                </a:ext>
              </a:extLst>
            </p:cNvPr>
            <p:cNvSpPr/>
            <p:nvPr/>
          </p:nvSpPr>
          <p:spPr>
            <a:xfrm>
              <a:off x="652460" y="254436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9FAB0364-A730-0F9B-D106-184657B216C1}"/>
                </a:ext>
              </a:extLst>
            </p:cNvPr>
            <p:cNvSpPr/>
            <p:nvPr/>
          </p:nvSpPr>
          <p:spPr>
            <a:xfrm>
              <a:off x="652460" y="2713763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D5F17449-92ED-F17A-FC93-C89FD4ED382E}"/>
              </a:ext>
            </a:extLst>
          </p:cNvPr>
          <p:cNvGrpSpPr/>
          <p:nvPr/>
        </p:nvGrpSpPr>
        <p:grpSpPr>
          <a:xfrm>
            <a:off x="652460" y="3746945"/>
            <a:ext cx="140760" cy="479705"/>
            <a:chOff x="652460" y="2374818"/>
            <a:chExt cx="140760" cy="479705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1A67A095-520A-04D8-B725-B9E1EC4711BD}"/>
                </a:ext>
              </a:extLst>
            </p:cNvPr>
            <p:cNvSpPr/>
            <p:nvPr/>
          </p:nvSpPr>
          <p:spPr>
            <a:xfrm>
              <a:off x="652460" y="2374818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3" name="Ellipse 72">
              <a:extLst>
                <a:ext uri="{FF2B5EF4-FFF2-40B4-BE49-F238E27FC236}">
                  <a16:creationId xmlns:a16="http://schemas.microsoft.com/office/drawing/2014/main" id="{7AD85D60-4B6A-0401-C8B2-F1039C2D903F}"/>
                </a:ext>
              </a:extLst>
            </p:cNvPr>
            <p:cNvSpPr/>
            <p:nvPr/>
          </p:nvSpPr>
          <p:spPr>
            <a:xfrm>
              <a:off x="652460" y="254436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4" name="Ellipse 73">
              <a:extLst>
                <a:ext uri="{FF2B5EF4-FFF2-40B4-BE49-F238E27FC236}">
                  <a16:creationId xmlns:a16="http://schemas.microsoft.com/office/drawing/2014/main" id="{4BE1977C-3644-50A8-C01E-4CF25A90E6E9}"/>
                </a:ext>
              </a:extLst>
            </p:cNvPr>
            <p:cNvSpPr/>
            <p:nvPr/>
          </p:nvSpPr>
          <p:spPr>
            <a:xfrm>
              <a:off x="652460" y="2713763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5" name="Gruppieren 74">
            <a:extLst>
              <a:ext uri="{FF2B5EF4-FFF2-40B4-BE49-F238E27FC236}">
                <a16:creationId xmlns:a16="http://schemas.microsoft.com/office/drawing/2014/main" id="{E8EABF5D-70F9-5BCB-404C-E57E866C7914}"/>
              </a:ext>
            </a:extLst>
          </p:cNvPr>
          <p:cNvGrpSpPr/>
          <p:nvPr/>
        </p:nvGrpSpPr>
        <p:grpSpPr>
          <a:xfrm>
            <a:off x="641374" y="4490673"/>
            <a:ext cx="140760" cy="479705"/>
            <a:chOff x="652460" y="2374818"/>
            <a:chExt cx="140760" cy="479705"/>
          </a:xfrm>
        </p:grpSpPr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1692DE7E-4128-6D61-7506-41A337CC280B}"/>
                </a:ext>
              </a:extLst>
            </p:cNvPr>
            <p:cNvSpPr/>
            <p:nvPr/>
          </p:nvSpPr>
          <p:spPr>
            <a:xfrm>
              <a:off x="652460" y="2374818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7" name="Ellipse 76">
              <a:extLst>
                <a:ext uri="{FF2B5EF4-FFF2-40B4-BE49-F238E27FC236}">
                  <a16:creationId xmlns:a16="http://schemas.microsoft.com/office/drawing/2014/main" id="{9D78AC1F-32B2-5AC5-AA62-143B5328AA34}"/>
                </a:ext>
              </a:extLst>
            </p:cNvPr>
            <p:cNvSpPr/>
            <p:nvPr/>
          </p:nvSpPr>
          <p:spPr>
            <a:xfrm>
              <a:off x="652460" y="254436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8" name="Ellipse 77">
              <a:extLst>
                <a:ext uri="{FF2B5EF4-FFF2-40B4-BE49-F238E27FC236}">
                  <a16:creationId xmlns:a16="http://schemas.microsoft.com/office/drawing/2014/main" id="{810D0F65-1E50-B6E7-EFF8-0FF73C877319}"/>
                </a:ext>
              </a:extLst>
            </p:cNvPr>
            <p:cNvSpPr/>
            <p:nvPr/>
          </p:nvSpPr>
          <p:spPr>
            <a:xfrm>
              <a:off x="652460" y="2713763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130EA4D4-5904-B4A1-BAF3-5011DE41039F}"/>
              </a:ext>
            </a:extLst>
          </p:cNvPr>
          <p:cNvGrpSpPr/>
          <p:nvPr/>
        </p:nvGrpSpPr>
        <p:grpSpPr>
          <a:xfrm>
            <a:off x="652460" y="5206552"/>
            <a:ext cx="140760" cy="479705"/>
            <a:chOff x="652460" y="2374818"/>
            <a:chExt cx="140760" cy="479705"/>
          </a:xfrm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2BE0AF5B-994D-AFCF-58A7-53D0872ED7B7}"/>
                </a:ext>
              </a:extLst>
            </p:cNvPr>
            <p:cNvSpPr/>
            <p:nvPr/>
          </p:nvSpPr>
          <p:spPr>
            <a:xfrm>
              <a:off x="652460" y="2374818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1" name="Ellipse 80">
              <a:extLst>
                <a:ext uri="{FF2B5EF4-FFF2-40B4-BE49-F238E27FC236}">
                  <a16:creationId xmlns:a16="http://schemas.microsoft.com/office/drawing/2014/main" id="{1D2CA6B6-8675-9209-B893-E38727590EA8}"/>
                </a:ext>
              </a:extLst>
            </p:cNvPr>
            <p:cNvSpPr/>
            <p:nvPr/>
          </p:nvSpPr>
          <p:spPr>
            <a:xfrm>
              <a:off x="652460" y="254436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30528D23-5569-FEAF-9B42-E56E0BEEE3D1}"/>
                </a:ext>
              </a:extLst>
            </p:cNvPr>
            <p:cNvSpPr/>
            <p:nvPr/>
          </p:nvSpPr>
          <p:spPr>
            <a:xfrm>
              <a:off x="652460" y="2713763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26B3C7A0-AB73-5283-2DDC-9A8DE7F59C53}"/>
              </a:ext>
            </a:extLst>
          </p:cNvPr>
          <p:cNvGrpSpPr/>
          <p:nvPr/>
        </p:nvGrpSpPr>
        <p:grpSpPr>
          <a:xfrm>
            <a:off x="652460" y="5964542"/>
            <a:ext cx="140760" cy="479705"/>
            <a:chOff x="652460" y="2374818"/>
            <a:chExt cx="140760" cy="479705"/>
          </a:xfrm>
        </p:grpSpPr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id="{55AC5462-5F77-ED70-502E-4968ABDD2650}"/>
                </a:ext>
              </a:extLst>
            </p:cNvPr>
            <p:cNvSpPr/>
            <p:nvPr/>
          </p:nvSpPr>
          <p:spPr>
            <a:xfrm>
              <a:off x="652460" y="2374818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C48EC8B6-A087-9579-1259-E9911D75C8AC}"/>
                </a:ext>
              </a:extLst>
            </p:cNvPr>
            <p:cNvSpPr/>
            <p:nvPr/>
          </p:nvSpPr>
          <p:spPr>
            <a:xfrm>
              <a:off x="652460" y="254436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6" name="Ellipse 85">
              <a:extLst>
                <a:ext uri="{FF2B5EF4-FFF2-40B4-BE49-F238E27FC236}">
                  <a16:creationId xmlns:a16="http://schemas.microsoft.com/office/drawing/2014/main" id="{4EA9A11D-626A-5328-FE8A-B6A903668B93}"/>
                </a:ext>
              </a:extLst>
            </p:cNvPr>
            <p:cNvSpPr/>
            <p:nvPr/>
          </p:nvSpPr>
          <p:spPr>
            <a:xfrm>
              <a:off x="652460" y="2713763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2548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778CECC-D214-8786-4012-B68B3E235D46}"/>
              </a:ext>
            </a:extLst>
          </p:cNvPr>
          <p:cNvSpPr txBox="1">
            <a:spLocks/>
          </p:cNvSpPr>
          <p:nvPr/>
        </p:nvSpPr>
        <p:spPr>
          <a:xfrm>
            <a:off x="864951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000" dirty="0"/>
              <a:t>Geschäftsmodell Systemintegrator</a:t>
            </a:r>
            <a:endParaRPr lang="en-US" sz="3600" b="1" dirty="0"/>
          </a:p>
        </p:txBody>
      </p:sp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178DF887-A3E1-A127-BE50-385098DC2E26}"/>
              </a:ext>
            </a:extLst>
          </p:cNvPr>
          <p:cNvSpPr txBox="1">
            <a:spLocks/>
          </p:cNvSpPr>
          <p:nvPr/>
        </p:nvSpPr>
        <p:spPr>
          <a:xfrm>
            <a:off x="6093998" y="1594187"/>
            <a:ext cx="6328609" cy="46745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sz="20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 des Anwender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Wünscht schlüsselfertige Automatisierungsanlage.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Wünscht schnellen Vor-Ort- Support.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Definiert Prozess und Anforderungen.</a:t>
            </a:r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sz="20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 des Systemintegrators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Besitzt Erfahrung im Prozess. 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Ist ein lokaler Partner.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Konzeptioniert, erstellt und testet die Automatisierungsanlage.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Installiert die Anlage beim Kunden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und leistet Schulungen und Support.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sz="20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 des Roboterherstellers</a:t>
            </a:r>
          </a:p>
          <a:p>
            <a:pPr lvl="1">
              <a:spcAft>
                <a:spcPts val="600"/>
              </a:spcAft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Liefert den Roboter samt Steuerung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an den Systemintegrator.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40FBDA89-EB5D-5849-8A9C-E96FFCCC2509}"/>
              </a:ext>
            </a:extLst>
          </p:cNvPr>
          <p:cNvSpPr/>
          <p:nvPr/>
        </p:nvSpPr>
        <p:spPr>
          <a:xfrm>
            <a:off x="2736920" y="3412516"/>
            <a:ext cx="1782222" cy="981927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System-integrator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650144E7-E083-B8D6-442D-ADF527242A9B}"/>
              </a:ext>
            </a:extLst>
          </p:cNvPr>
          <p:cNvSpPr/>
          <p:nvPr/>
        </p:nvSpPr>
        <p:spPr>
          <a:xfrm>
            <a:off x="955686" y="2097675"/>
            <a:ext cx="1800200" cy="981927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Anwender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459DF2F5-D070-F9D0-2073-6FC4B3C38321}"/>
              </a:ext>
            </a:extLst>
          </p:cNvPr>
          <p:cNvSpPr/>
          <p:nvPr/>
        </p:nvSpPr>
        <p:spPr>
          <a:xfrm>
            <a:off x="948914" y="4709175"/>
            <a:ext cx="1782222" cy="981927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Roboter-hersteller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F50BEF6-C3DB-DFDD-8E8E-2CB8DC5D1A00}"/>
              </a:ext>
            </a:extLst>
          </p:cNvPr>
          <p:cNvSpPr txBox="1"/>
          <p:nvPr/>
        </p:nvSpPr>
        <p:spPr>
          <a:xfrm>
            <a:off x="3570243" y="5038590"/>
            <a:ext cx="1694333" cy="475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Lieferung Roboter mit Steuerung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41F2A98-3DA9-DD68-F9C4-58B73D0E8527}"/>
              </a:ext>
            </a:extLst>
          </p:cNvPr>
          <p:cNvSpPr txBox="1"/>
          <p:nvPr/>
        </p:nvSpPr>
        <p:spPr>
          <a:xfrm>
            <a:off x="3570243" y="2207964"/>
            <a:ext cx="1783007" cy="671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Liefert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Kundenspezifische Anlage und Support</a:t>
            </a:r>
          </a:p>
        </p:txBody>
      </p:sp>
      <p:pic>
        <p:nvPicPr>
          <p:cNvPr id="20" name="Grafik 19" descr="Ein Bild, das Pfeil enthält.&#10;&#10;Automatisch generierte Beschreibung">
            <a:extLst>
              <a:ext uri="{FF2B5EF4-FFF2-40B4-BE49-F238E27FC236}">
                <a16:creationId xmlns:a16="http://schemas.microsoft.com/office/drawing/2014/main" id="{3EF24619-BBF8-14B9-D8FA-72485F46FF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63231" y="4552086"/>
            <a:ext cx="792482" cy="630937"/>
          </a:xfrm>
          <a:prstGeom prst="rect">
            <a:avLst/>
          </a:prstGeom>
        </p:spPr>
      </p:pic>
      <p:pic>
        <p:nvPicPr>
          <p:cNvPr id="21" name="Grafik 20" descr="Ein Bild, das Pfeil enthält.&#10;&#10;Automatisch generierte Beschreibung">
            <a:extLst>
              <a:ext uri="{FF2B5EF4-FFF2-40B4-BE49-F238E27FC236}">
                <a16:creationId xmlns:a16="http://schemas.microsoft.com/office/drawing/2014/main" id="{A0ABE5E0-1AD8-0922-676D-69A57D9A8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35549" y="2623936"/>
            <a:ext cx="792482" cy="63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54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D34C2-45AB-F71B-E769-4E7583E8BB3E}"/>
              </a:ext>
            </a:extLst>
          </p:cNvPr>
          <p:cNvSpPr txBox="1">
            <a:spLocks/>
          </p:cNvSpPr>
          <p:nvPr/>
        </p:nvSpPr>
        <p:spPr>
          <a:xfrm>
            <a:off x="858938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000" dirty="0"/>
              <a:t>Geschäftsmodell Low-</a:t>
            </a:r>
            <a:r>
              <a:rPr lang="de-DE" sz="4000" dirty="0" err="1"/>
              <a:t>Cost</a:t>
            </a:r>
            <a:r>
              <a:rPr lang="de-DE" sz="4000" dirty="0"/>
              <a:t>-Robotics</a:t>
            </a:r>
            <a:endParaRPr lang="en-US" sz="3600" b="1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65377AFC-CE52-A505-C7AE-8B62864AE97A}"/>
              </a:ext>
            </a:extLst>
          </p:cNvPr>
          <p:cNvSpPr txBox="1">
            <a:spLocks/>
          </p:cNvSpPr>
          <p:nvPr/>
        </p:nvSpPr>
        <p:spPr>
          <a:xfrm>
            <a:off x="7271943" y="2131288"/>
            <a:ext cx="3948703" cy="35241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2000" dirty="0">
                <a:solidFill>
                  <a:srgbClr val="ED7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 des Kunden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Wünscht geringe Investitionskosten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Baut eigenes </a:t>
            </a:r>
            <a:r>
              <a:rPr lang="de-DE" sz="16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Know-How</a:t>
            </a: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im Bereich der Automatisierung auf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6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2000" dirty="0">
                <a:solidFill>
                  <a:srgbClr val="ED7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 des Roboterherstellers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Liefert den Roboter samt Steuerung an den Kunden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Stellt umfangreiches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Online-Material zur Verfügung: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HowTo</a:t>
            </a: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-Videos, Erklärungen, …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Bietet Schulungen an</a:t>
            </a: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6DE35AD6-E9DC-49AC-2AAF-CE8BD623E15B}"/>
              </a:ext>
            </a:extLst>
          </p:cNvPr>
          <p:cNvSpPr/>
          <p:nvPr/>
        </p:nvSpPr>
        <p:spPr>
          <a:xfrm>
            <a:off x="4794370" y="2534010"/>
            <a:ext cx="1800200" cy="1080120"/>
          </a:xfrm>
          <a:prstGeom prst="roundRect">
            <a:avLst>
              <a:gd name="adj" fmla="val 0"/>
            </a:avLst>
          </a:prstGeom>
          <a:ln w="158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Anwender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F0DF97B-F765-0429-CE25-B776800139F4}"/>
              </a:ext>
            </a:extLst>
          </p:cNvPr>
          <p:cNvSpPr/>
          <p:nvPr/>
        </p:nvSpPr>
        <p:spPr>
          <a:xfrm>
            <a:off x="4794370" y="4770616"/>
            <a:ext cx="1782222" cy="1080120"/>
          </a:xfrm>
          <a:prstGeom prst="roundRect">
            <a:avLst>
              <a:gd name="adj" fmla="val 0"/>
            </a:avLst>
          </a:prstGeom>
          <a:ln w="158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Roboter-hersteller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6314A5A-A751-C3C3-1EF8-596543B74CD3}"/>
              </a:ext>
            </a:extLst>
          </p:cNvPr>
          <p:cNvSpPr txBox="1"/>
          <p:nvPr/>
        </p:nvSpPr>
        <p:spPr>
          <a:xfrm>
            <a:off x="2431762" y="3934565"/>
            <a:ext cx="2288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Lieferung Roboter mit Steuerung und Support</a:t>
            </a:r>
          </a:p>
        </p:txBody>
      </p:sp>
      <p:sp>
        <p:nvSpPr>
          <p:cNvPr id="15" name="Wolke 14">
            <a:extLst>
              <a:ext uri="{FF2B5EF4-FFF2-40B4-BE49-F238E27FC236}">
                <a16:creationId xmlns:a16="http://schemas.microsoft.com/office/drawing/2014/main" id="{BF2B60EA-F5EB-1F5B-8857-A6EE964C3750}"/>
              </a:ext>
            </a:extLst>
          </p:cNvPr>
          <p:cNvSpPr/>
          <p:nvPr/>
        </p:nvSpPr>
        <p:spPr>
          <a:xfrm>
            <a:off x="971354" y="1628800"/>
            <a:ext cx="3145644" cy="1537743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Schulungen, </a:t>
            </a:r>
            <a:b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Online-Erklärungen und Videos, …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A54CC69D-7068-3C33-CCDA-4C310768E3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6" b="-916"/>
          <a:stretch/>
        </p:blipFill>
        <p:spPr>
          <a:xfrm rot="16200000">
            <a:off x="5293973" y="4061645"/>
            <a:ext cx="783017" cy="261454"/>
          </a:xfrm>
          <a:prstGeom prst="rect">
            <a:avLst/>
          </a:prstGeom>
        </p:spPr>
      </p:pic>
      <p:pic>
        <p:nvPicPr>
          <p:cNvPr id="17" name="Grafik 16" descr="Ein Bild, das Pfeil enthält.&#10;&#10;Automatisch generierte Beschreibung">
            <a:extLst>
              <a:ext uri="{FF2B5EF4-FFF2-40B4-BE49-F238E27FC236}">
                <a16:creationId xmlns:a16="http://schemas.microsoft.com/office/drawing/2014/main" id="{B3AF8764-4F81-ECF6-0318-ED11CDE5B7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27553" y="2758601"/>
            <a:ext cx="792482" cy="63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7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4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000" dirty="0"/>
              <a:t>Beispiel Low </a:t>
            </a:r>
            <a:r>
              <a:rPr lang="de-DE" sz="4000" dirty="0" err="1"/>
              <a:t>Cost</a:t>
            </a:r>
            <a:r>
              <a:rPr lang="de-DE" sz="4000" dirty="0"/>
              <a:t> Automation</a:t>
            </a:r>
            <a:endParaRPr lang="en-US" sz="3600" b="1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6305D015-F63A-3272-35D5-DCD4F4A5EFC1}"/>
              </a:ext>
            </a:extLst>
          </p:cNvPr>
          <p:cNvSpPr/>
          <p:nvPr/>
        </p:nvSpPr>
        <p:spPr>
          <a:xfrm>
            <a:off x="7622120" y="1824271"/>
            <a:ext cx="4410051" cy="1279927"/>
          </a:xfrm>
          <a:prstGeom prst="rect">
            <a:avLst/>
          </a:prstGeom>
          <a:noFill/>
          <a:ln>
            <a:solidFill>
              <a:srgbClr val="EC7F0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b="1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Prinzip LCA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komplexe Anwendungen automatisieren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Vorprozesse vereinfachen/runterbrechen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den gesamten Prozess im Blick / Fokus</a:t>
            </a:r>
          </a:p>
        </p:txBody>
      </p:sp>
      <p:pic>
        <p:nvPicPr>
          <p:cNvPr id="10" name="Bildschirmaufzeichnung 4">
            <a:hlinkClick r:id="" action="ppaction://media"/>
            <a:extLst>
              <a:ext uri="{FF2B5EF4-FFF2-40B4-BE49-F238E27FC236}">
                <a16:creationId xmlns:a16="http://schemas.microsoft.com/office/drawing/2014/main" id="{4ABC4A46-CB48-64CD-37B3-71585C1489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899" y="1824271"/>
            <a:ext cx="6473711" cy="3638091"/>
          </a:xfrm>
          <a:prstGeom prst="rect">
            <a:avLst/>
          </a:prstGeom>
          <a:ln>
            <a:solidFill>
              <a:srgbClr val="EE7F01"/>
            </a:solidFill>
          </a:ln>
        </p:spPr>
      </p:pic>
    </p:spTree>
    <p:extLst>
      <p:ext uri="{BB962C8B-B14F-4D97-AF65-F5344CB8AC3E}">
        <p14:creationId xmlns:p14="http://schemas.microsoft.com/office/powerpoint/2010/main" val="76011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1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000" dirty="0"/>
              <a:t>Auswahl des passenden Roboters</a:t>
            </a:r>
            <a:endParaRPr lang="en-US" sz="3600" b="1" dirty="0"/>
          </a:p>
        </p:txBody>
      </p:sp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4F06FF90-410B-CCA8-48E4-CED6DFA126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640661"/>
              </p:ext>
            </p:extLst>
          </p:nvPr>
        </p:nvGraphicFramePr>
        <p:xfrm>
          <a:off x="947738" y="1678989"/>
          <a:ext cx="8352928" cy="451179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92828">
                  <a:extLst>
                    <a:ext uri="{9D8B030D-6E8A-4147-A177-3AD203B41FA5}">
                      <a16:colId xmlns:a16="http://schemas.microsoft.com/office/drawing/2014/main" val="2019527528"/>
                    </a:ext>
                  </a:extLst>
                </a:gridCol>
                <a:gridCol w="6560100">
                  <a:extLst>
                    <a:ext uri="{9D8B030D-6E8A-4147-A177-3AD203B41FA5}">
                      <a16:colId xmlns:a16="http://schemas.microsoft.com/office/drawing/2014/main" val="4172075102"/>
                    </a:ext>
                  </a:extLst>
                </a:gridCol>
              </a:tblGrid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Kriterium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151036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Anzahl Achsen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Achsen bieten volle Beweglichkeit, 3 bis 5 Achsen bringen Einschränkungen </a:t>
                      </a:r>
                      <a:b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der Orientierung mit sich.</a:t>
                      </a:r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83139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Varianten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Wenn möglich auf die Standard-Varianten zurückgreifen. </a:t>
                      </a:r>
                      <a:b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Einzelkonfigurationen können im schlimmsten Fall die Aufgabe nicht erfüllen. Hoher Parametrieraufwand.</a:t>
                      </a:r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880794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Traglast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 Greifer muss bei der Traglast berücksichtigt werden. Es sollte Luft sein.</a:t>
                      </a:r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95847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Erreichbarkeit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 Orientierung muss eingeplant werden. Meist ist dabei die Handachse </a:t>
                      </a:r>
                      <a:b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nach unten geklappt, was 15 cm Erreichbarkeit zum Datenblatt kostet.</a:t>
                      </a:r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369706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Genauigkeit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Wiederholgenauigkeit: ca. 0,5 mm bei gleicher Last </a:t>
                      </a:r>
                      <a:b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Absolutgenauigkeit</a:t>
                      </a: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Deutlich schlechter</a:t>
                      </a:r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40669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Zykluszeit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Zeiten von 2 oder 3 s sind wahrscheinlich nicht machbar. </a:t>
                      </a:r>
                      <a:b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 Achsen bewegen sich mit max. 45°/s, damit ist eine Abschätzung möglich. Sonst kann eine Simulation durchgeführt werden.</a:t>
                      </a:r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087018"/>
                  </a:ext>
                </a:extLst>
              </a:tr>
              <a:tr h="488055">
                <a:tc>
                  <a:txBody>
                    <a:bodyPr/>
                    <a:lstStyle/>
                    <a:p>
                      <a:r>
                        <a:rPr lang="de-DE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Schnittstellen</a:t>
                      </a:r>
                      <a:endParaRPr lang="de-DE" sz="1400" b="1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Digitale Ein/Ausgänge können genutzt werden. </a:t>
                      </a:r>
                      <a:b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Weitere Bus-Schnittstellen zu SPS-Systemen sind noch nicht verfügbar.</a:t>
                      </a:r>
                      <a:endParaRPr lang="de-DE" sz="14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3656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064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68372F-093B-09E8-E99A-7ECB46DF96D1}"/>
              </a:ext>
            </a:extLst>
          </p:cNvPr>
          <p:cNvSpPr txBox="1">
            <a:spLocks/>
          </p:cNvSpPr>
          <p:nvPr/>
        </p:nvSpPr>
        <p:spPr>
          <a:xfrm>
            <a:off x="822836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000" dirty="0"/>
              <a:t>Anwendungen</a:t>
            </a:r>
            <a:endParaRPr lang="en-US" sz="3600" b="1" dirty="0"/>
          </a:p>
        </p:txBody>
      </p:sp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4AE0B2BF-BEBF-C059-4C10-B40DBC873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573698"/>
              </p:ext>
            </p:extLst>
          </p:nvPr>
        </p:nvGraphicFramePr>
        <p:xfrm>
          <a:off x="947738" y="1898090"/>
          <a:ext cx="8136903" cy="2773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val="2690400445"/>
                    </a:ext>
                  </a:extLst>
                </a:gridCol>
                <a:gridCol w="2577393">
                  <a:extLst>
                    <a:ext uri="{9D8B030D-6E8A-4147-A177-3AD203B41FA5}">
                      <a16:colId xmlns:a16="http://schemas.microsoft.com/office/drawing/2014/main" val="1247022485"/>
                    </a:ext>
                  </a:extLst>
                </a:gridCol>
                <a:gridCol w="1798615">
                  <a:extLst>
                    <a:ext uri="{9D8B030D-6E8A-4147-A177-3AD203B41FA5}">
                      <a16:colId xmlns:a16="http://schemas.microsoft.com/office/drawing/2014/main" val="2024403508"/>
                    </a:ext>
                  </a:extLst>
                </a:gridCol>
                <a:gridCol w="1726669">
                  <a:extLst>
                    <a:ext uri="{9D8B030D-6E8A-4147-A177-3AD203B41FA5}">
                      <a16:colId xmlns:a16="http://schemas.microsoft.com/office/drawing/2014/main" val="565831310"/>
                    </a:ext>
                  </a:extLst>
                </a:gridCol>
              </a:tblGrid>
              <a:tr h="28192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Anwendung</a:t>
                      </a:r>
                      <a:endParaRPr lang="de-DE" sz="1600" dirty="0">
                        <a:latin typeface="Arial" panose="020B0604020202020204" pitchFamily="34" charset="0"/>
                        <a:ea typeface="Apex New Medium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Herausforderungen</a:t>
                      </a:r>
                      <a:endParaRPr lang="de-DE" sz="1600" dirty="0">
                        <a:latin typeface="Arial" panose="020B0604020202020204" pitchFamily="34" charset="0"/>
                        <a:ea typeface="Apex New Medium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Geeignet für </a:t>
                      </a:r>
                      <a:r>
                        <a:rPr lang="de-DE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robolink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de-DE" sz="1600" dirty="0">
                        <a:latin typeface="Arial" panose="020B0604020202020204" pitchFamily="34" charset="0"/>
                        <a:ea typeface="Apex New Medium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Geeignet für </a:t>
                      </a:r>
                      <a:r>
                        <a:rPr lang="de-DE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drylin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Portale?</a:t>
                      </a:r>
                      <a:endParaRPr lang="de-DE" sz="1600" dirty="0">
                        <a:latin typeface="Arial" panose="020B0604020202020204" pitchFamily="34" charset="0"/>
                        <a:ea typeface="Apex New Medium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049260"/>
                  </a:ext>
                </a:extLst>
              </a:tr>
              <a:tr h="133821"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Pick-And-Place von A nach B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Traglast, Erreichbarkeit und Zykluszeit müssen passen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Ja, sofern Anzahl Achsen und Zugänglichkeit passen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C7F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174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Kamerabasiertes Greifen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Absolute Genauigkeit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Ja, bei mittleren Genauigkeits-anforderungen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42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Abarbeitung von </a:t>
                      </a:r>
                      <a:b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Matrix-Aufgaben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Absolute Genauigkeit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Weniger, </a:t>
                      </a:r>
                      <a:b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nur bei ausreichenden Toleranzen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155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3-Schicht-Betrieb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Anzahl Zyklen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Begrenzt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4163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512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677430"/>
            <a:ext cx="12732732" cy="12725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Schwierige Anwendungen</a:t>
            </a:r>
            <a:endParaRPr lang="en-US" sz="6600" b="1" dirty="0"/>
          </a:p>
        </p:txBody>
      </p:sp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7871D795-4E5B-55F6-9840-0817571F498B}"/>
              </a:ext>
            </a:extLst>
          </p:cNvPr>
          <p:cNvSpPr txBox="1">
            <a:spLocks/>
          </p:cNvSpPr>
          <p:nvPr/>
        </p:nvSpPr>
        <p:spPr>
          <a:xfrm>
            <a:off x="845861" y="1562372"/>
            <a:ext cx="8981719" cy="4891694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de-DE" sz="1400" b="1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Kamerabasiertes Greifen von O-Ringen:</a:t>
            </a:r>
            <a:b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Aus einem 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Vereinzler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sollen kleine O-Ringe gegriffen werden. Die Position wird von einer Kamera ermittelt.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O-Ringe haben einen Innendurchmesser von 5 mm, der Innengreifer einen Außendurchmesser von 4,5 mm.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notwendige 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Absolutgenauigkeit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wird  mit einem 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-Arm nicht oder nur sehr schwer zu erreichen sein.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Mit einem Portal ist die Aufgabe möglich, hier sind die baulichen 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Gegenbenheiten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zu prüfen.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de-DE" sz="1400" b="1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Be/Entladen einer Europalette:</a:t>
            </a:r>
            <a:b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Teile sollen von einer Europalette entnommen werden oder darauf abgelegt werden.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Im allgemeinen ist eine Europalette zu groß um mit dem 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-BV komplett abgedeckt zu werden.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de-DE" sz="1400" b="1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Handling von langen Teilen:</a:t>
            </a:r>
            <a:b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Aus einer Maschine kommende Tischbeine sollen gegriffen, gedreht und auf einer Palette abgelegt werden.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Aufgabe ist, je nach Länge und Gewicht der Tischbeine durchaus machbar. 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Bei einer Rotation treten allerdings sehr starke Momente in Achse 5 auf.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Diese kleine Achse ist nicht für große Momente ausgelegt. 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Es sind also nur geringe Geschwindigkeiten möglich.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Weiterhin muss ein recht großer und schwerer Greifer eingeplant werden.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de-DE" sz="1400" b="1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Fräsen: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Der 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-Arm in Kombination mit der CPR-Steuerung ist nicht für Fräsprozesse geeignet.</a:t>
            </a:r>
            <a:b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Hier ist eine hohe 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Absolutgenauigkeit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, eine hohe Steifigkeit, geringes Umkehrspiel und eine schnelle Programmabarbeitung notwendig.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de-DE" sz="1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000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1924</Words>
  <Application>Microsoft Office PowerPoint</Application>
  <PresentationFormat>Breitbild</PresentationFormat>
  <Paragraphs>231</Paragraphs>
  <Slides>18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5" baseType="lpstr">
      <vt:lpstr>Apex New Book</vt:lpstr>
      <vt:lpstr>Arial</vt:lpstr>
      <vt:lpstr>Calibri</vt:lpstr>
      <vt:lpstr>Calibri Light</vt:lpstr>
      <vt:lpstr>Times New Roman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Marta Wojtylo</dc:creator>
  <cp:lastModifiedBy>Marta Wojtylo</cp:lastModifiedBy>
  <cp:revision>14</cp:revision>
  <dcterms:created xsi:type="dcterms:W3CDTF">2022-08-11T14:49:13Z</dcterms:created>
  <dcterms:modified xsi:type="dcterms:W3CDTF">2022-08-12T09:57:10Z</dcterms:modified>
</cp:coreProperties>
</file>